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1" r:id="rId3"/>
    <p:sldId id="259" r:id="rId4"/>
    <p:sldId id="260" r:id="rId5"/>
    <p:sldId id="257" r:id="rId6"/>
    <p:sldId id="261" r:id="rId7"/>
    <p:sldId id="258" r:id="rId8"/>
    <p:sldId id="262" r:id="rId9"/>
    <p:sldId id="263" r:id="rId10"/>
    <p:sldId id="264" r:id="rId11"/>
    <p:sldId id="265" r:id="rId12"/>
    <p:sldId id="266" r:id="rId13"/>
    <p:sldId id="270" r:id="rId14"/>
    <p:sldId id="267" r:id="rId15"/>
    <p:sldId id="268" r:id="rId16"/>
    <p:sldId id="269"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766896" y="191421"/>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12/8/2020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616BB-4727-4FC8-B2ED-CA50DCBC25E0}"/>
              </a:ext>
            </a:extLst>
          </p:cNvPr>
          <p:cNvSpPr>
            <a:spLocks noGrp="1"/>
          </p:cNvSpPr>
          <p:nvPr>
            <p:ph type="ctrTitle"/>
          </p:nvPr>
        </p:nvSpPr>
        <p:spPr>
          <a:xfrm>
            <a:off x="0" y="267390"/>
            <a:ext cx="10728251" cy="944722"/>
          </a:xfrm>
        </p:spPr>
        <p:txBody>
          <a:bodyPr/>
          <a:lstStyle/>
          <a:p>
            <a:pPr algn="ctr"/>
            <a:r>
              <a:rPr lang="en-GB" dirty="0">
                <a:solidFill>
                  <a:srgbClr val="C00000"/>
                </a:solidFill>
              </a:rPr>
              <a:t>CYPRUS AIR MAIL 1920’s to 1950’s</a:t>
            </a:r>
          </a:p>
        </p:txBody>
      </p:sp>
      <p:sp>
        <p:nvSpPr>
          <p:cNvPr id="3" name="Subtitle 2">
            <a:extLst>
              <a:ext uri="{FF2B5EF4-FFF2-40B4-BE49-F238E27FC236}">
                <a16:creationId xmlns:a16="http://schemas.microsoft.com/office/drawing/2014/main" id="{0BD49656-DC90-4B9E-8D66-0D1D4ABEBAB0}"/>
              </a:ext>
            </a:extLst>
          </p:cNvPr>
          <p:cNvSpPr>
            <a:spLocks noGrp="1"/>
          </p:cNvSpPr>
          <p:nvPr>
            <p:ph type="subTitle" idx="1"/>
          </p:nvPr>
        </p:nvSpPr>
        <p:spPr>
          <a:xfrm>
            <a:off x="191386" y="1212112"/>
            <a:ext cx="10026502" cy="4901609"/>
          </a:xfrm>
        </p:spPr>
        <p:txBody>
          <a:bodyPr>
            <a:normAutofit/>
          </a:bodyPr>
          <a:lstStyle/>
          <a:p>
            <a:pPr marL="285750" indent="-285750" algn="l">
              <a:buFontTx/>
              <a:buChar char="-"/>
            </a:pPr>
            <a:r>
              <a:rPr lang="en-GB" sz="2800" dirty="0">
                <a:latin typeface="Arial" panose="020B0604020202020204" pitchFamily="34" charset="0"/>
                <a:cs typeface="Arial" panose="020B0604020202020204" pitchFamily="34" charset="0"/>
              </a:rPr>
              <a:t>The story is unique as Direct Air Mail Services apart from a short period in 1932 did not serve Cyprus until after WW2</a:t>
            </a:r>
          </a:p>
          <a:p>
            <a:pPr marL="285750" indent="-285750" algn="l">
              <a:buFontTx/>
              <a:buChar char="-"/>
            </a:pPr>
            <a:r>
              <a:rPr lang="en-GB" sz="1600" i="1" dirty="0">
                <a:solidFill>
                  <a:srgbClr val="0070C0"/>
                </a:solidFill>
                <a:latin typeface="Arial" panose="020B0604020202020204" pitchFamily="34" charset="0"/>
                <a:cs typeface="Arial" panose="020B0604020202020204" pitchFamily="34" charset="0"/>
              </a:rPr>
              <a:t>Reference for this display is Cyprus Study Circle Study Paper No.3</a:t>
            </a:r>
          </a:p>
          <a:p>
            <a:pPr marL="285750" indent="-285750" algn="l">
              <a:buFontTx/>
              <a:buChar char="-"/>
            </a:pPr>
            <a:r>
              <a:rPr lang="en-GB" sz="2800" dirty="0">
                <a:latin typeface="Arial" panose="020B0604020202020204" pitchFamily="34" charset="0"/>
                <a:cs typeface="Arial" panose="020B0604020202020204" pitchFamily="34" charset="0"/>
              </a:rPr>
              <a:t>Early Airmail prior to 1932</a:t>
            </a:r>
          </a:p>
          <a:p>
            <a:pPr marL="285750" indent="-285750" algn="l">
              <a:buFontTx/>
              <a:buChar char="-"/>
            </a:pPr>
            <a:r>
              <a:rPr lang="en-GB" sz="2800" dirty="0">
                <a:latin typeface="Arial" panose="020B0604020202020204" pitchFamily="34" charset="0"/>
                <a:cs typeface="Arial" panose="020B0604020202020204" pitchFamily="34" charset="0"/>
              </a:rPr>
              <a:t>1932 the only period of direct international airmail services.</a:t>
            </a:r>
          </a:p>
          <a:p>
            <a:pPr marL="285750" indent="-285750" algn="l">
              <a:buFontTx/>
              <a:buChar char="-"/>
            </a:pPr>
            <a:r>
              <a:rPr lang="en-GB" sz="2800" dirty="0">
                <a:latin typeface="Arial" panose="020B0604020202020204" pitchFamily="34" charset="0"/>
                <a:cs typeface="Arial" panose="020B0604020202020204" pitchFamily="34" charset="0"/>
              </a:rPr>
              <a:t>The Summer Only local services</a:t>
            </a:r>
          </a:p>
          <a:p>
            <a:pPr marL="285750" indent="-285750" algn="l">
              <a:buFontTx/>
              <a:buChar char="-"/>
            </a:pPr>
            <a:r>
              <a:rPr lang="en-GB" sz="2800" dirty="0">
                <a:latin typeface="Arial" panose="020B0604020202020204" pitchFamily="34" charset="0"/>
                <a:cs typeface="Arial" panose="020B0604020202020204" pitchFamily="34" charset="0"/>
              </a:rPr>
              <a:t>WW2 period</a:t>
            </a:r>
          </a:p>
          <a:p>
            <a:pPr marL="285750" indent="-285750" algn="l">
              <a:buFontTx/>
              <a:buChar char="-"/>
            </a:pPr>
            <a:r>
              <a:rPr lang="en-GB" sz="2800" dirty="0">
                <a:latin typeface="Arial" panose="020B0604020202020204" pitchFamily="34" charset="0"/>
                <a:cs typeface="Arial" panose="020B0604020202020204" pitchFamily="34" charset="0"/>
              </a:rPr>
              <a:t>Post WW2 </a:t>
            </a:r>
            <a:endParaRPr lang="en-GB" dirty="0"/>
          </a:p>
          <a:p>
            <a:pPr marL="285750" indent="-285750" algn="l">
              <a:buFontTx/>
              <a:buChar char="-"/>
            </a:pPr>
            <a:endParaRPr lang="en-GB" dirty="0"/>
          </a:p>
        </p:txBody>
      </p:sp>
    </p:spTree>
    <p:extLst>
      <p:ext uri="{BB962C8B-B14F-4D97-AF65-F5344CB8AC3E}">
        <p14:creationId xmlns:p14="http://schemas.microsoft.com/office/powerpoint/2010/main" val="2240172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F93C0-B700-4D34-A2E0-C90B16DCFC81}"/>
              </a:ext>
            </a:extLst>
          </p:cNvPr>
          <p:cNvSpPr>
            <a:spLocks noGrp="1"/>
          </p:cNvSpPr>
          <p:nvPr>
            <p:ph type="title"/>
          </p:nvPr>
        </p:nvSpPr>
        <p:spPr>
          <a:xfrm>
            <a:off x="677334" y="202019"/>
            <a:ext cx="8596668" cy="614619"/>
          </a:xfrm>
        </p:spPr>
        <p:txBody>
          <a:bodyPr>
            <a:normAutofit fontScale="90000"/>
          </a:bodyPr>
          <a:lstStyle/>
          <a:p>
            <a:r>
              <a:rPr lang="en-GB" dirty="0"/>
              <a:t>Test Letters</a:t>
            </a:r>
          </a:p>
        </p:txBody>
      </p:sp>
      <p:pic>
        <p:nvPicPr>
          <p:cNvPr id="5" name="Picture 4">
            <a:extLst>
              <a:ext uri="{FF2B5EF4-FFF2-40B4-BE49-F238E27FC236}">
                <a16:creationId xmlns:a16="http://schemas.microsoft.com/office/drawing/2014/main" id="{6D30D9BD-6C53-4DE3-9921-14E581818D2A}"/>
              </a:ext>
            </a:extLst>
          </p:cNvPr>
          <p:cNvPicPr>
            <a:picLocks noChangeAspect="1"/>
          </p:cNvPicPr>
          <p:nvPr/>
        </p:nvPicPr>
        <p:blipFill>
          <a:blip r:embed="rId2"/>
          <a:stretch>
            <a:fillRect/>
          </a:stretch>
        </p:blipFill>
        <p:spPr>
          <a:xfrm>
            <a:off x="6578046" y="103632"/>
            <a:ext cx="5391912" cy="3325368"/>
          </a:xfrm>
          <a:prstGeom prst="rect">
            <a:avLst/>
          </a:prstGeom>
        </p:spPr>
      </p:pic>
      <p:pic>
        <p:nvPicPr>
          <p:cNvPr id="7" name="Picture 6">
            <a:extLst>
              <a:ext uri="{FF2B5EF4-FFF2-40B4-BE49-F238E27FC236}">
                <a16:creationId xmlns:a16="http://schemas.microsoft.com/office/drawing/2014/main" id="{242AD957-8B1A-4C5C-AF57-B66B40A63572}"/>
              </a:ext>
            </a:extLst>
          </p:cNvPr>
          <p:cNvPicPr>
            <a:picLocks noChangeAspect="1"/>
          </p:cNvPicPr>
          <p:nvPr/>
        </p:nvPicPr>
        <p:blipFill>
          <a:blip r:embed="rId3"/>
          <a:stretch>
            <a:fillRect/>
          </a:stretch>
        </p:blipFill>
        <p:spPr>
          <a:xfrm>
            <a:off x="6578046" y="3441192"/>
            <a:ext cx="5398008" cy="3313176"/>
          </a:xfrm>
          <a:prstGeom prst="rect">
            <a:avLst/>
          </a:prstGeom>
        </p:spPr>
      </p:pic>
      <p:sp>
        <p:nvSpPr>
          <p:cNvPr id="8" name="TextBox 7">
            <a:extLst>
              <a:ext uri="{FF2B5EF4-FFF2-40B4-BE49-F238E27FC236}">
                <a16:creationId xmlns:a16="http://schemas.microsoft.com/office/drawing/2014/main" id="{D8D48CAA-E559-4A68-88F1-9D78BB57F74A}"/>
              </a:ext>
            </a:extLst>
          </p:cNvPr>
          <p:cNvSpPr txBox="1"/>
          <p:nvPr/>
        </p:nvSpPr>
        <p:spPr>
          <a:xfrm>
            <a:off x="424098" y="2403398"/>
            <a:ext cx="5817214" cy="2862322"/>
          </a:xfrm>
          <a:prstGeom prst="rect">
            <a:avLst/>
          </a:prstGeom>
          <a:noFill/>
        </p:spPr>
        <p:txBody>
          <a:bodyPr wrap="square" rtlCol="0">
            <a:spAutoFit/>
          </a:bodyPr>
          <a:lstStyle/>
          <a:p>
            <a:pPr algn="just"/>
            <a:r>
              <a:rPr lang="en-GB" dirty="0">
                <a:latin typeface="Arial" panose="020B0604020202020204" pitchFamily="34" charset="0"/>
                <a:cs typeface="Arial" panose="020B0604020202020204" pitchFamily="34" charset="0"/>
              </a:rPr>
              <a:t>Imperial Airways tested the effectiveness of its routes at many locations using Specially Marked Test Letters.</a:t>
            </a:r>
          </a:p>
          <a:p>
            <a:pPr algn="just"/>
            <a:endParaRPr lang="en-GB" dirty="0">
              <a:latin typeface="Arial" panose="020B0604020202020204" pitchFamily="34" charset="0"/>
              <a:cs typeface="Arial" panose="020B0604020202020204" pitchFamily="34" charset="0"/>
            </a:endParaRPr>
          </a:p>
          <a:p>
            <a:pPr algn="just"/>
            <a:r>
              <a:rPr lang="en-GB" dirty="0">
                <a:latin typeface="Arial" panose="020B0604020202020204" pitchFamily="34" charset="0"/>
                <a:cs typeface="Arial" panose="020B0604020202020204" pitchFamily="34" charset="0"/>
              </a:rPr>
              <a:t>The covers shown right are to and from The Cyprus Government Railway</a:t>
            </a:r>
          </a:p>
          <a:p>
            <a:pPr algn="just"/>
            <a:endParaRPr lang="en-GB" dirty="0">
              <a:latin typeface="Arial" panose="020B0604020202020204" pitchFamily="34" charset="0"/>
              <a:cs typeface="Arial" panose="020B0604020202020204" pitchFamily="34" charset="0"/>
            </a:endParaRPr>
          </a:p>
          <a:p>
            <a:pPr algn="just"/>
            <a:r>
              <a:rPr lang="en-GB" i="1" dirty="0">
                <a:solidFill>
                  <a:srgbClr val="0070C0"/>
                </a:solidFill>
                <a:latin typeface="Arial" panose="020B0604020202020204" pitchFamily="34" charset="0"/>
                <a:cs typeface="Arial" panose="020B0604020202020204" pitchFamily="34" charset="0"/>
              </a:rPr>
              <a:t>It is believed that 75 such covers were produced the postage rate from the UK was 3 ½ d inclusive and from Cyprus the rate was 1 ½ piastres plus 2 piastres Airmail Charge</a:t>
            </a:r>
          </a:p>
        </p:txBody>
      </p:sp>
    </p:spTree>
    <p:extLst>
      <p:ext uri="{BB962C8B-B14F-4D97-AF65-F5344CB8AC3E}">
        <p14:creationId xmlns:p14="http://schemas.microsoft.com/office/powerpoint/2010/main" val="2698076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D5C97-6682-4F91-A243-CC306DE0C9DE}"/>
              </a:ext>
            </a:extLst>
          </p:cNvPr>
          <p:cNvSpPr>
            <a:spLocks noGrp="1"/>
          </p:cNvSpPr>
          <p:nvPr>
            <p:ph type="title"/>
          </p:nvPr>
        </p:nvSpPr>
        <p:spPr>
          <a:xfrm>
            <a:off x="677334" y="138224"/>
            <a:ext cx="8891968" cy="1272150"/>
          </a:xfrm>
        </p:spPr>
        <p:txBody>
          <a:bodyPr/>
          <a:lstStyle/>
          <a:p>
            <a:r>
              <a:rPr lang="en-GB" dirty="0"/>
              <a:t>1935 SUMMER AIRMAIL SERVICE</a:t>
            </a:r>
            <a:br>
              <a:rPr lang="en-GB" dirty="0"/>
            </a:br>
            <a:r>
              <a:rPr lang="en-GB" sz="1800" dirty="0">
                <a:solidFill>
                  <a:schemeClr val="tx1"/>
                </a:solidFill>
                <a:latin typeface="Arial" panose="020B0604020202020204" pitchFamily="34" charset="0"/>
                <a:cs typeface="Arial" panose="020B0604020202020204" pitchFamily="34" charset="0"/>
              </a:rPr>
              <a:t>This was an Experimental Service the route was Cairo, Lydda and Nicosia operation was 4</a:t>
            </a:r>
            <a:r>
              <a:rPr lang="en-GB" sz="1800" baseline="30000" dirty="0">
                <a:solidFill>
                  <a:schemeClr val="tx1"/>
                </a:solidFill>
                <a:latin typeface="Arial" panose="020B0604020202020204" pitchFamily="34" charset="0"/>
                <a:cs typeface="Arial" panose="020B0604020202020204" pitchFamily="34" charset="0"/>
              </a:rPr>
              <a:t>th</a:t>
            </a:r>
            <a:r>
              <a:rPr lang="en-GB" sz="1800" dirty="0">
                <a:solidFill>
                  <a:schemeClr val="tx1"/>
                </a:solidFill>
                <a:latin typeface="Arial" panose="020B0604020202020204" pitchFamily="34" charset="0"/>
                <a:cs typeface="Arial" panose="020B0604020202020204" pitchFamily="34" charset="0"/>
              </a:rPr>
              <a:t> Aug 1935 to 20</a:t>
            </a:r>
            <a:r>
              <a:rPr lang="en-GB" sz="1800" baseline="30000" dirty="0">
                <a:solidFill>
                  <a:schemeClr val="tx1"/>
                </a:solidFill>
                <a:latin typeface="Arial" panose="020B0604020202020204" pitchFamily="34" charset="0"/>
                <a:cs typeface="Arial" panose="020B0604020202020204" pitchFamily="34" charset="0"/>
              </a:rPr>
              <a:t>th</a:t>
            </a:r>
            <a:r>
              <a:rPr lang="en-GB" sz="1800" dirty="0">
                <a:solidFill>
                  <a:schemeClr val="tx1"/>
                </a:solidFill>
                <a:latin typeface="Arial" panose="020B0604020202020204" pitchFamily="34" charset="0"/>
                <a:cs typeface="Arial" panose="020B0604020202020204" pitchFamily="34" charset="0"/>
              </a:rPr>
              <a:t> Oct 1935 the Route is shown below</a:t>
            </a:r>
          </a:p>
        </p:txBody>
      </p:sp>
      <p:pic>
        <p:nvPicPr>
          <p:cNvPr id="5" name="Picture 4">
            <a:extLst>
              <a:ext uri="{FF2B5EF4-FFF2-40B4-BE49-F238E27FC236}">
                <a16:creationId xmlns:a16="http://schemas.microsoft.com/office/drawing/2014/main" id="{B232F35B-FD72-4F4E-AC8C-330C92D3A30B}"/>
              </a:ext>
            </a:extLst>
          </p:cNvPr>
          <p:cNvPicPr>
            <a:picLocks noChangeAspect="1"/>
          </p:cNvPicPr>
          <p:nvPr/>
        </p:nvPicPr>
        <p:blipFill>
          <a:blip r:embed="rId2"/>
          <a:stretch>
            <a:fillRect/>
          </a:stretch>
        </p:blipFill>
        <p:spPr>
          <a:xfrm>
            <a:off x="6739128" y="1454782"/>
            <a:ext cx="5452872" cy="3151632"/>
          </a:xfrm>
          <a:prstGeom prst="rect">
            <a:avLst/>
          </a:prstGeom>
        </p:spPr>
      </p:pic>
      <p:pic>
        <p:nvPicPr>
          <p:cNvPr id="7" name="Picture 6">
            <a:extLst>
              <a:ext uri="{FF2B5EF4-FFF2-40B4-BE49-F238E27FC236}">
                <a16:creationId xmlns:a16="http://schemas.microsoft.com/office/drawing/2014/main" id="{F2EC9DA0-B486-40EE-A71D-E3BAC01BB5B0}"/>
              </a:ext>
            </a:extLst>
          </p:cNvPr>
          <p:cNvPicPr>
            <a:picLocks noChangeAspect="1"/>
          </p:cNvPicPr>
          <p:nvPr/>
        </p:nvPicPr>
        <p:blipFill>
          <a:blip r:embed="rId3"/>
          <a:stretch>
            <a:fillRect/>
          </a:stretch>
        </p:blipFill>
        <p:spPr>
          <a:xfrm>
            <a:off x="6889897" y="4017542"/>
            <a:ext cx="3698747" cy="2884867"/>
          </a:xfrm>
          <a:prstGeom prst="rect">
            <a:avLst/>
          </a:prstGeom>
        </p:spPr>
      </p:pic>
      <p:pic>
        <p:nvPicPr>
          <p:cNvPr id="9" name="Picture 8">
            <a:extLst>
              <a:ext uri="{FF2B5EF4-FFF2-40B4-BE49-F238E27FC236}">
                <a16:creationId xmlns:a16="http://schemas.microsoft.com/office/drawing/2014/main" id="{61AF99F9-E1DF-4E08-A7D6-F43AE3CE000D}"/>
              </a:ext>
            </a:extLst>
          </p:cNvPr>
          <p:cNvPicPr>
            <a:picLocks noChangeAspect="1"/>
          </p:cNvPicPr>
          <p:nvPr/>
        </p:nvPicPr>
        <p:blipFill>
          <a:blip r:embed="rId4"/>
          <a:stretch>
            <a:fillRect/>
          </a:stretch>
        </p:blipFill>
        <p:spPr>
          <a:xfrm>
            <a:off x="10829738" y="4568952"/>
            <a:ext cx="1112520" cy="2289048"/>
          </a:xfrm>
          <a:prstGeom prst="rect">
            <a:avLst/>
          </a:prstGeom>
        </p:spPr>
      </p:pic>
      <p:pic>
        <p:nvPicPr>
          <p:cNvPr id="11" name="Picture 10">
            <a:extLst>
              <a:ext uri="{FF2B5EF4-FFF2-40B4-BE49-F238E27FC236}">
                <a16:creationId xmlns:a16="http://schemas.microsoft.com/office/drawing/2014/main" id="{2726DFA9-2D67-4DA4-9317-0F10CF3044FC}"/>
              </a:ext>
            </a:extLst>
          </p:cNvPr>
          <p:cNvPicPr>
            <a:picLocks noChangeAspect="1"/>
          </p:cNvPicPr>
          <p:nvPr/>
        </p:nvPicPr>
        <p:blipFill>
          <a:blip r:embed="rId5"/>
          <a:stretch>
            <a:fillRect/>
          </a:stretch>
        </p:blipFill>
        <p:spPr>
          <a:xfrm>
            <a:off x="2064913" y="2990088"/>
            <a:ext cx="4824984" cy="3867912"/>
          </a:xfrm>
          <a:prstGeom prst="rect">
            <a:avLst/>
          </a:prstGeom>
        </p:spPr>
      </p:pic>
      <p:pic>
        <p:nvPicPr>
          <p:cNvPr id="13" name="Picture 12">
            <a:extLst>
              <a:ext uri="{FF2B5EF4-FFF2-40B4-BE49-F238E27FC236}">
                <a16:creationId xmlns:a16="http://schemas.microsoft.com/office/drawing/2014/main" id="{5A26F337-1915-4101-9E2E-24825A7F4114}"/>
              </a:ext>
            </a:extLst>
          </p:cNvPr>
          <p:cNvPicPr>
            <a:picLocks noChangeAspect="1"/>
          </p:cNvPicPr>
          <p:nvPr/>
        </p:nvPicPr>
        <p:blipFill>
          <a:blip r:embed="rId6"/>
          <a:stretch>
            <a:fillRect/>
          </a:stretch>
        </p:blipFill>
        <p:spPr>
          <a:xfrm>
            <a:off x="157645" y="4924044"/>
            <a:ext cx="2328672" cy="1862328"/>
          </a:xfrm>
          <a:prstGeom prst="rect">
            <a:avLst/>
          </a:prstGeom>
        </p:spPr>
      </p:pic>
      <p:sp>
        <p:nvSpPr>
          <p:cNvPr id="14" name="TextBox 13">
            <a:extLst>
              <a:ext uri="{FF2B5EF4-FFF2-40B4-BE49-F238E27FC236}">
                <a16:creationId xmlns:a16="http://schemas.microsoft.com/office/drawing/2014/main" id="{285DFD69-5437-48C0-978D-E96A3FAE810F}"/>
              </a:ext>
            </a:extLst>
          </p:cNvPr>
          <p:cNvSpPr txBox="1"/>
          <p:nvPr/>
        </p:nvSpPr>
        <p:spPr>
          <a:xfrm>
            <a:off x="249742" y="1454782"/>
            <a:ext cx="6384974" cy="1323439"/>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First Flight </a:t>
            </a:r>
            <a:r>
              <a:rPr lang="en-GB" sz="1600" dirty="0">
                <a:latin typeface="Arial" panose="020B0604020202020204" pitchFamily="34" charset="0"/>
                <a:cs typeface="Arial" panose="020B0604020202020204" pitchFamily="34" charset="0"/>
              </a:rPr>
              <a:t>covers – That shown right is incorrectly marked Larnaca when it should state Nicosia departure and Arrival marks are shown.</a:t>
            </a:r>
          </a:p>
          <a:p>
            <a:r>
              <a:rPr lang="en-GB" sz="1600" dirty="0">
                <a:latin typeface="Arial" panose="020B0604020202020204" pitchFamily="34" charset="0"/>
                <a:cs typeface="Arial" panose="020B0604020202020204" pitchFamily="34" charset="0"/>
              </a:rPr>
              <a:t>The cover shown below has handling cancels at both Heliopolis and Cairo</a:t>
            </a:r>
          </a:p>
          <a:p>
            <a:r>
              <a:rPr lang="en-GB" sz="1600" dirty="0">
                <a:latin typeface="Arial" panose="020B0604020202020204" pitchFamily="34" charset="0"/>
                <a:cs typeface="Arial" panose="020B0604020202020204" pitchFamily="34" charset="0"/>
              </a:rPr>
              <a:t>The VISIT CYPRUS mark is from the 1</a:t>
            </a:r>
            <a:r>
              <a:rPr lang="en-GB" sz="1600" baseline="30000" dirty="0">
                <a:latin typeface="Arial" panose="020B0604020202020204" pitchFamily="34" charset="0"/>
                <a:cs typeface="Arial" panose="020B0604020202020204" pitchFamily="34" charset="0"/>
              </a:rPr>
              <a:t>st</a:t>
            </a:r>
            <a:r>
              <a:rPr lang="en-GB" sz="1600" dirty="0">
                <a:latin typeface="Arial" panose="020B0604020202020204" pitchFamily="34" charset="0"/>
                <a:cs typeface="Arial" panose="020B0604020202020204" pitchFamily="34" charset="0"/>
              </a:rPr>
              <a:t> year of usage and is Rare.</a:t>
            </a:r>
          </a:p>
        </p:txBody>
      </p:sp>
    </p:spTree>
    <p:extLst>
      <p:ext uri="{BB962C8B-B14F-4D97-AF65-F5344CB8AC3E}">
        <p14:creationId xmlns:p14="http://schemas.microsoft.com/office/powerpoint/2010/main" val="740151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AD1AB-0EC0-4FBE-9FAE-9AD0F8E96A18}"/>
              </a:ext>
            </a:extLst>
          </p:cNvPr>
          <p:cNvSpPr>
            <a:spLocks noGrp="1"/>
          </p:cNvSpPr>
          <p:nvPr>
            <p:ph type="title"/>
          </p:nvPr>
        </p:nvSpPr>
        <p:spPr>
          <a:xfrm>
            <a:off x="116959" y="191385"/>
            <a:ext cx="9548036" cy="1499191"/>
          </a:xfrm>
        </p:spPr>
        <p:txBody>
          <a:bodyPr>
            <a:normAutofit/>
          </a:bodyPr>
          <a:lstStyle/>
          <a:p>
            <a:r>
              <a:rPr lang="en-GB" dirty="0"/>
              <a:t>1936-39 Summer Only Service</a:t>
            </a:r>
            <a:br>
              <a:rPr lang="en-GB" dirty="0"/>
            </a:br>
            <a:r>
              <a:rPr lang="en-GB" sz="1800" dirty="0">
                <a:solidFill>
                  <a:schemeClr val="tx1"/>
                </a:solidFill>
                <a:latin typeface="Arial" panose="020B0604020202020204" pitchFamily="34" charset="0"/>
                <a:cs typeface="Arial" panose="020B0604020202020204" pitchFamily="34" charset="0"/>
              </a:rPr>
              <a:t>Was operated by MISR Airwork from 10</a:t>
            </a:r>
            <a:r>
              <a:rPr lang="en-GB" sz="1800" baseline="30000" dirty="0">
                <a:solidFill>
                  <a:schemeClr val="tx1"/>
                </a:solidFill>
                <a:latin typeface="Arial" panose="020B0604020202020204" pitchFamily="34" charset="0"/>
                <a:cs typeface="Arial" panose="020B0604020202020204" pitchFamily="34" charset="0"/>
              </a:rPr>
              <a:t>th</a:t>
            </a:r>
            <a:r>
              <a:rPr lang="en-GB" sz="1800" dirty="0">
                <a:solidFill>
                  <a:schemeClr val="tx1"/>
                </a:solidFill>
                <a:latin typeface="Arial" panose="020B0604020202020204" pitchFamily="34" charset="0"/>
                <a:cs typeface="Arial" panose="020B0604020202020204" pitchFamily="34" charset="0"/>
              </a:rPr>
              <a:t> August 36 with a service as 1935 &amp; operated till 4</a:t>
            </a:r>
            <a:r>
              <a:rPr lang="en-GB" sz="1800" baseline="30000" dirty="0">
                <a:solidFill>
                  <a:schemeClr val="tx1"/>
                </a:solidFill>
                <a:latin typeface="Arial" panose="020B0604020202020204" pitchFamily="34" charset="0"/>
                <a:cs typeface="Arial" panose="020B0604020202020204" pitchFamily="34" charset="0"/>
              </a:rPr>
              <a:t>th</a:t>
            </a:r>
            <a:r>
              <a:rPr lang="en-GB" sz="1800" dirty="0">
                <a:solidFill>
                  <a:schemeClr val="tx1"/>
                </a:solidFill>
                <a:latin typeface="Arial" panose="020B0604020202020204" pitchFamily="34" charset="0"/>
                <a:cs typeface="Arial" panose="020B0604020202020204" pitchFamily="34" charset="0"/>
              </a:rPr>
              <a:t> Oct 36. From 9</a:t>
            </a:r>
            <a:r>
              <a:rPr lang="en-GB" sz="1800" baseline="30000" dirty="0">
                <a:solidFill>
                  <a:schemeClr val="tx1"/>
                </a:solidFill>
                <a:latin typeface="Arial" panose="020B0604020202020204" pitchFamily="34" charset="0"/>
                <a:cs typeface="Arial" panose="020B0604020202020204" pitchFamily="34" charset="0"/>
              </a:rPr>
              <a:t>th</a:t>
            </a:r>
            <a:r>
              <a:rPr lang="en-GB" sz="1800" dirty="0">
                <a:solidFill>
                  <a:schemeClr val="tx1"/>
                </a:solidFill>
                <a:latin typeface="Arial" panose="020B0604020202020204" pitchFamily="34" charset="0"/>
                <a:cs typeface="Arial" panose="020B0604020202020204" pitchFamily="34" charset="0"/>
              </a:rPr>
              <a:t> Sept 36 the service was extended to Baghdad.</a:t>
            </a:r>
            <a:br>
              <a:rPr lang="en-GB" sz="1800" dirty="0">
                <a:solidFill>
                  <a:schemeClr val="tx1"/>
                </a:solidFill>
                <a:latin typeface="Arial" panose="020B0604020202020204" pitchFamily="34" charset="0"/>
                <a:cs typeface="Arial" panose="020B0604020202020204" pitchFamily="34" charset="0"/>
              </a:rPr>
            </a:br>
            <a:r>
              <a:rPr lang="en-GB" sz="1800" b="1" dirty="0">
                <a:solidFill>
                  <a:srgbClr val="C00000"/>
                </a:solidFill>
                <a:latin typeface="Arial" panose="020B0604020202020204" pitchFamily="34" charset="0"/>
                <a:cs typeface="Arial" panose="020B0604020202020204" pitchFamily="34" charset="0"/>
              </a:rPr>
              <a:t>The Summer only service was repeated annually up to WW2</a:t>
            </a:r>
          </a:p>
        </p:txBody>
      </p:sp>
      <p:pic>
        <p:nvPicPr>
          <p:cNvPr id="5" name="Picture 4">
            <a:extLst>
              <a:ext uri="{FF2B5EF4-FFF2-40B4-BE49-F238E27FC236}">
                <a16:creationId xmlns:a16="http://schemas.microsoft.com/office/drawing/2014/main" id="{3BE11C02-2586-4E2D-9D15-20A91369F288}"/>
              </a:ext>
            </a:extLst>
          </p:cNvPr>
          <p:cNvPicPr>
            <a:picLocks noChangeAspect="1"/>
          </p:cNvPicPr>
          <p:nvPr/>
        </p:nvPicPr>
        <p:blipFill>
          <a:blip r:embed="rId2"/>
          <a:stretch>
            <a:fillRect/>
          </a:stretch>
        </p:blipFill>
        <p:spPr>
          <a:xfrm>
            <a:off x="6605016" y="1597995"/>
            <a:ext cx="5586984" cy="3297936"/>
          </a:xfrm>
          <a:prstGeom prst="rect">
            <a:avLst/>
          </a:prstGeom>
        </p:spPr>
      </p:pic>
      <p:pic>
        <p:nvPicPr>
          <p:cNvPr id="7" name="Picture 6">
            <a:extLst>
              <a:ext uri="{FF2B5EF4-FFF2-40B4-BE49-F238E27FC236}">
                <a16:creationId xmlns:a16="http://schemas.microsoft.com/office/drawing/2014/main" id="{984DC14E-1716-4445-A722-8F68EFD05FE8}"/>
              </a:ext>
            </a:extLst>
          </p:cNvPr>
          <p:cNvPicPr>
            <a:picLocks noChangeAspect="1"/>
          </p:cNvPicPr>
          <p:nvPr/>
        </p:nvPicPr>
        <p:blipFill>
          <a:blip r:embed="rId3"/>
          <a:stretch>
            <a:fillRect/>
          </a:stretch>
        </p:blipFill>
        <p:spPr>
          <a:xfrm>
            <a:off x="10579395" y="117025"/>
            <a:ext cx="1457510" cy="1514363"/>
          </a:xfrm>
          <a:prstGeom prst="rect">
            <a:avLst/>
          </a:prstGeom>
        </p:spPr>
      </p:pic>
      <p:pic>
        <p:nvPicPr>
          <p:cNvPr id="9" name="Picture 8">
            <a:extLst>
              <a:ext uri="{FF2B5EF4-FFF2-40B4-BE49-F238E27FC236}">
                <a16:creationId xmlns:a16="http://schemas.microsoft.com/office/drawing/2014/main" id="{D823FE43-FFF3-4F32-967E-56975483CEC6}"/>
              </a:ext>
            </a:extLst>
          </p:cNvPr>
          <p:cNvPicPr>
            <a:picLocks noChangeAspect="1"/>
          </p:cNvPicPr>
          <p:nvPr/>
        </p:nvPicPr>
        <p:blipFill>
          <a:blip r:embed="rId4"/>
          <a:stretch>
            <a:fillRect/>
          </a:stretch>
        </p:blipFill>
        <p:spPr>
          <a:xfrm>
            <a:off x="2616141" y="3496695"/>
            <a:ext cx="5471160" cy="3169920"/>
          </a:xfrm>
          <a:prstGeom prst="rect">
            <a:avLst/>
          </a:prstGeom>
        </p:spPr>
      </p:pic>
      <p:pic>
        <p:nvPicPr>
          <p:cNvPr id="11" name="Picture 10">
            <a:extLst>
              <a:ext uri="{FF2B5EF4-FFF2-40B4-BE49-F238E27FC236}">
                <a16:creationId xmlns:a16="http://schemas.microsoft.com/office/drawing/2014/main" id="{B20698E9-AFCF-44D4-A3D0-C1294AB838BC}"/>
              </a:ext>
            </a:extLst>
          </p:cNvPr>
          <p:cNvPicPr>
            <a:picLocks noChangeAspect="1"/>
          </p:cNvPicPr>
          <p:nvPr/>
        </p:nvPicPr>
        <p:blipFill>
          <a:blip r:embed="rId5"/>
          <a:stretch>
            <a:fillRect/>
          </a:stretch>
        </p:blipFill>
        <p:spPr>
          <a:xfrm>
            <a:off x="8377705" y="4488481"/>
            <a:ext cx="1861448" cy="2165959"/>
          </a:xfrm>
          <a:prstGeom prst="rect">
            <a:avLst/>
          </a:prstGeom>
        </p:spPr>
      </p:pic>
      <p:sp>
        <p:nvSpPr>
          <p:cNvPr id="12" name="TextBox 11">
            <a:extLst>
              <a:ext uri="{FF2B5EF4-FFF2-40B4-BE49-F238E27FC236}">
                <a16:creationId xmlns:a16="http://schemas.microsoft.com/office/drawing/2014/main" id="{76A3334A-26B6-43BC-876A-95F1C22486CD}"/>
              </a:ext>
            </a:extLst>
          </p:cNvPr>
          <p:cNvSpPr txBox="1"/>
          <p:nvPr/>
        </p:nvSpPr>
        <p:spPr>
          <a:xfrm>
            <a:off x="244549" y="1796902"/>
            <a:ext cx="6188149" cy="1200329"/>
          </a:xfrm>
          <a:prstGeom prst="rect">
            <a:avLst/>
          </a:prstGeom>
          <a:noFill/>
        </p:spPr>
        <p:txBody>
          <a:bodyPr wrap="square" rtlCol="0">
            <a:spAutoFit/>
          </a:bodyPr>
          <a:lstStyle/>
          <a:p>
            <a:pPr algn="just"/>
            <a:r>
              <a:rPr lang="en-GB" i="1" dirty="0">
                <a:solidFill>
                  <a:srgbClr val="0070C0"/>
                </a:solidFill>
                <a:latin typeface="Arial" panose="020B0604020202020204" pitchFamily="34" charset="0"/>
                <a:cs typeface="Arial" panose="020B0604020202020204" pitchFamily="34" charset="0"/>
              </a:rPr>
              <a:t>Postage rate for this service was ¾ piastre/1/2 oz The hand stamps of both Nicosia and Cairo show the service was quite quick, but unlike the previous year the journey from Port Said to Cairo was by road.</a:t>
            </a:r>
          </a:p>
        </p:txBody>
      </p:sp>
    </p:spTree>
    <p:extLst>
      <p:ext uri="{BB962C8B-B14F-4D97-AF65-F5344CB8AC3E}">
        <p14:creationId xmlns:p14="http://schemas.microsoft.com/office/powerpoint/2010/main" val="1910036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E2D06-15A0-41B9-B014-787D6F7B1905}"/>
              </a:ext>
            </a:extLst>
          </p:cNvPr>
          <p:cNvSpPr>
            <a:spLocks noGrp="1"/>
          </p:cNvSpPr>
          <p:nvPr>
            <p:ph type="title"/>
          </p:nvPr>
        </p:nvSpPr>
        <p:spPr>
          <a:xfrm>
            <a:off x="159488" y="205563"/>
            <a:ext cx="9707527" cy="1290278"/>
          </a:xfrm>
        </p:spPr>
        <p:txBody>
          <a:bodyPr>
            <a:normAutofit/>
          </a:bodyPr>
          <a:lstStyle/>
          <a:p>
            <a:r>
              <a:rPr lang="en-GB" sz="3200" dirty="0">
                <a:latin typeface="Arial" panose="020B0604020202020204" pitchFamily="34" charset="0"/>
                <a:cs typeface="Arial" panose="020B0604020202020204" pitchFamily="34" charset="0"/>
              </a:rPr>
              <a:t>Empire Airmail Scheme </a:t>
            </a:r>
            <a:r>
              <a:rPr lang="en-GB" dirty="0"/>
              <a:t>–</a:t>
            </a:r>
            <a:r>
              <a:rPr lang="en-GB" sz="1800" i="1" dirty="0">
                <a:solidFill>
                  <a:srgbClr val="0070C0"/>
                </a:solidFill>
                <a:latin typeface="Arial" panose="020B0604020202020204" pitchFamily="34" charset="0"/>
                <a:cs typeface="Arial" panose="020B0604020202020204" pitchFamily="34" charset="0"/>
              </a:rPr>
              <a:t>On 27</a:t>
            </a:r>
            <a:r>
              <a:rPr lang="en-GB" sz="1800" i="1" baseline="30000" dirty="0">
                <a:solidFill>
                  <a:srgbClr val="0070C0"/>
                </a:solidFill>
                <a:latin typeface="Arial" panose="020B0604020202020204" pitchFamily="34" charset="0"/>
                <a:cs typeface="Arial" panose="020B0604020202020204" pitchFamily="34" charset="0"/>
              </a:rPr>
              <a:t>th</a:t>
            </a:r>
            <a:r>
              <a:rPr lang="en-GB" sz="1800" i="1" dirty="0">
                <a:solidFill>
                  <a:srgbClr val="0070C0"/>
                </a:solidFill>
                <a:latin typeface="Arial" panose="020B0604020202020204" pitchFamily="34" charset="0"/>
                <a:cs typeface="Arial" panose="020B0604020202020204" pitchFamily="34" charset="0"/>
              </a:rPr>
              <a:t> June 1937 The Empire Air Scheme was introduced allowing 1</a:t>
            </a:r>
            <a:r>
              <a:rPr lang="en-GB" sz="1800" i="1" baseline="30000" dirty="0">
                <a:solidFill>
                  <a:srgbClr val="0070C0"/>
                </a:solidFill>
                <a:latin typeface="Arial" panose="020B0604020202020204" pitchFamily="34" charset="0"/>
                <a:cs typeface="Arial" panose="020B0604020202020204" pitchFamily="34" charset="0"/>
              </a:rPr>
              <a:t>st</a:t>
            </a:r>
            <a:r>
              <a:rPr lang="en-GB" sz="1800" i="1" dirty="0">
                <a:solidFill>
                  <a:srgbClr val="0070C0"/>
                </a:solidFill>
                <a:latin typeface="Arial" panose="020B0604020202020204" pitchFamily="34" charset="0"/>
                <a:cs typeface="Arial" panose="020B0604020202020204" pitchFamily="34" charset="0"/>
              </a:rPr>
              <a:t> class rated mail to travel by air at the normal 1</a:t>
            </a:r>
            <a:r>
              <a:rPr lang="en-GB" sz="1800" i="1" baseline="30000" dirty="0">
                <a:solidFill>
                  <a:srgbClr val="0070C0"/>
                </a:solidFill>
                <a:latin typeface="Arial" panose="020B0604020202020204" pitchFamily="34" charset="0"/>
                <a:cs typeface="Arial" panose="020B0604020202020204" pitchFamily="34" charset="0"/>
              </a:rPr>
              <a:t>st</a:t>
            </a:r>
            <a:r>
              <a:rPr lang="en-GB" sz="1800" i="1" dirty="0">
                <a:solidFill>
                  <a:srgbClr val="0070C0"/>
                </a:solidFill>
                <a:latin typeface="Arial" panose="020B0604020202020204" pitchFamily="34" charset="0"/>
                <a:cs typeface="Arial" panose="020B0604020202020204" pitchFamily="34" charset="0"/>
              </a:rPr>
              <a:t> class rate as Cyprus was not on any direct route it did not qualify.</a:t>
            </a:r>
          </a:p>
        </p:txBody>
      </p:sp>
      <p:pic>
        <p:nvPicPr>
          <p:cNvPr id="5" name="Picture 4">
            <a:extLst>
              <a:ext uri="{FF2B5EF4-FFF2-40B4-BE49-F238E27FC236}">
                <a16:creationId xmlns:a16="http://schemas.microsoft.com/office/drawing/2014/main" id="{EE707130-D2D3-40AE-BE70-F6997E258F10}"/>
              </a:ext>
            </a:extLst>
          </p:cNvPr>
          <p:cNvPicPr>
            <a:picLocks noChangeAspect="1"/>
          </p:cNvPicPr>
          <p:nvPr/>
        </p:nvPicPr>
        <p:blipFill>
          <a:blip r:embed="rId2"/>
          <a:stretch>
            <a:fillRect/>
          </a:stretch>
        </p:blipFill>
        <p:spPr>
          <a:xfrm>
            <a:off x="701749" y="1690282"/>
            <a:ext cx="9792586" cy="5231513"/>
          </a:xfrm>
          <a:prstGeom prst="rect">
            <a:avLst/>
          </a:prstGeom>
        </p:spPr>
      </p:pic>
    </p:spTree>
    <p:extLst>
      <p:ext uri="{BB962C8B-B14F-4D97-AF65-F5344CB8AC3E}">
        <p14:creationId xmlns:p14="http://schemas.microsoft.com/office/powerpoint/2010/main" val="4278630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68173-9B5D-4C0E-BDD6-DBEC3AEF20CE}"/>
              </a:ext>
            </a:extLst>
          </p:cNvPr>
          <p:cNvSpPr>
            <a:spLocks noGrp="1"/>
          </p:cNvSpPr>
          <p:nvPr>
            <p:ph type="title"/>
          </p:nvPr>
        </p:nvSpPr>
        <p:spPr>
          <a:xfrm>
            <a:off x="276448" y="233917"/>
            <a:ext cx="6273208" cy="1605162"/>
          </a:xfrm>
        </p:spPr>
        <p:txBody>
          <a:bodyPr>
            <a:normAutofit fontScale="90000"/>
          </a:bodyPr>
          <a:lstStyle/>
          <a:p>
            <a:pPr algn="just"/>
            <a:r>
              <a:rPr lang="en-GB" dirty="0"/>
              <a:t>WARTIME SERVICES </a:t>
            </a:r>
            <a:r>
              <a:rPr lang="en-GB" sz="1800" dirty="0">
                <a:solidFill>
                  <a:schemeClr val="tx1"/>
                </a:solidFill>
                <a:latin typeface="Arial" panose="020B0604020202020204" pitchFamily="34" charset="0"/>
                <a:cs typeface="Arial" panose="020B0604020202020204" pitchFamily="34" charset="0"/>
              </a:rPr>
              <a:t>– Direct services to the UK and many other parts of the world became impossible by Air. From 2</a:t>
            </a:r>
            <a:r>
              <a:rPr lang="en-GB" sz="1800" baseline="30000" dirty="0">
                <a:solidFill>
                  <a:schemeClr val="tx1"/>
                </a:solidFill>
                <a:latin typeface="Arial" panose="020B0604020202020204" pitchFamily="34" charset="0"/>
                <a:cs typeface="Arial" panose="020B0604020202020204" pitchFamily="34" charset="0"/>
              </a:rPr>
              <a:t>nd</a:t>
            </a:r>
            <a:r>
              <a:rPr lang="en-GB" sz="1800" dirty="0">
                <a:solidFill>
                  <a:schemeClr val="tx1"/>
                </a:solidFill>
                <a:latin typeface="Arial" panose="020B0604020202020204" pitchFamily="34" charset="0"/>
                <a:cs typeface="Arial" panose="020B0604020202020204" pitchFamily="34" charset="0"/>
              </a:rPr>
              <a:t> Aug 1940 mail was carried by sea to Egypt them by Air to Durban then by sea using shipping still operating in the Atlantic.</a:t>
            </a:r>
          </a:p>
        </p:txBody>
      </p:sp>
      <p:pic>
        <p:nvPicPr>
          <p:cNvPr id="5" name="Picture 4">
            <a:extLst>
              <a:ext uri="{FF2B5EF4-FFF2-40B4-BE49-F238E27FC236}">
                <a16:creationId xmlns:a16="http://schemas.microsoft.com/office/drawing/2014/main" id="{AC403222-3836-4C2A-AA86-9C5E80F21810}"/>
              </a:ext>
            </a:extLst>
          </p:cNvPr>
          <p:cNvPicPr>
            <a:picLocks noChangeAspect="1"/>
          </p:cNvPicPr>
          <p:nvPr/>
        </p:nvPicPr>
        <p:blipFill>
          <a:blip r:embed="rId2"/>
          <a:stretch>
            <a:fillRect/>
          </a:stretch>
        </p:blipFill>
        <p:spPr>
          <a:xfrm>
            <a:off x="6687312" y="116604"/>
            <a:ext cx="5504688" cy="4328160"/>
          </a:xfrm>
          <a:prstGeom prst="rect">
            <a:avLst/>
          </a:prstGeom>
        </p:spPr>
      </p:pic>
      <p:pic>
        <p:nvPicPr>
          <p:cNvPr id="7" name="Picture 6">
            <a:extLst>
              <a:ext uri="{FF2B5EF4-FFF2-40B4-BE49-F238E27FC236}">
                <a16:creationId xmlns:a16="http://schemas.microsoft.com/office/drawing/2014/main" id="{BCFAADC9-C6F8-4DE2-8420-02D315625A65}"/>
              </a:ext>
            </a:extLst>
          </p:cNvPr>
          <p:cNvPicPr>
            <a:picLocks noChangeAspect="1"/>
          </p:cNvPicPr>
          <p:nvPr/>
        </p:nvPicPr>
        <p:blipFill>
          <a:blip r:embed="rId3"/>
          <a:stretch>
            <a:fillRect/>
          </a:stretch>
        </p:blipFill>
        <p:spPr>
          <a:xfrm>
            <a:off x="276448" y="2471928"/>
            <a:ext cx="5474208" cy="4386072"/>
          </a:xfrm>
          <a:prstGeom prst="rect">
            <a:avLst/>
          </a:prstGeom>
        </p:spPr>
      </p:pic>
      <p:sp>
        <p:nvSpPr>
          <p:cNvPr id="8" name="TextBox 7">
            <a:extLst>
              <a:ext uri="{FF2B5EF4-FFF2-40B4-BE49-F238E27FC236}">
                <a16:creationId xmlns:a16="http://schemas.microsoft.com/office/drawing/2014/main" id="{AF52FC3C-B471-4153-A600-9B63F4F5EA43}"/>
              </a:ext>
            </a:extLst>
          </p:cNvPr>
          <p:cNvSpPr txBox="1"/>
          <p:nvPr/>
        </p:nvSpPr>
        <p:spPr>
          <a:xfrm>
            <a:off x="6096000" y="4795284"/>
            <a:ext cx="3834809" cy="923330"/>
          </a:xfrm>
          <a:prstGeom prst="rect">
            <a:avLst/>
          </a:prstGeom>
          <a:noFill/>
        </p:spPr>
        <p:txBody>
          <a:bodyPr wrap="square" rtlCol="0">
            <a:spAutoFit/>
          </a:bodyPr>
          <a:lstStyle/>
          <a:p>
            <a:r>
              <a:rPr lang="en-GB" i="1" dirty="0">
                <a:solidFill>
                  <a:srgbClr val="0070C0"/>
                </a:solidFill>
                <a:latin typeface="Arial" panose="020B0604020202020204" pitchFamily="34" charset="0"/>
                <a:cs typeface="Arial" panose="020B0604020202020204" pitchFamily="34" charset="0"/>
              </a:rPr>
              <a:t>Both covers carry censor markings only one has actually been opened and re-sealed</a:t>
            </a:r>
          </a:p>
        </p:txBody>
      </p:sp>
    </p:spTree>
    <p:extLst>
      <p:ext uri="{BB962C8B-B14F-4D97-AF65-F5344CB8AC3E}">
        <p14:creationId xmlns:p14="http://schemas.microsoft.com/office/powerpoint/2010/main" val="1608055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E78F-E99A-44FE-855B-B5501AD8E634}"/>
              </a:ext>
            </a:extLst>
          </p:cNvPr>
          <p:cNvSpPr>
            <a:spLocks noGrp="1"/>
          </p:cNvSpPr>
          <p:nvPr>
            <p:ph type="title"/>
          </p:nvPr>
        </p:nvSpPr>
        <p:spPr>
          <a:xfrm>
            <a:off x="677334" y="216195"/>
            <a:ext cx="8596668" cy="634409"/>
          </a:xfrm>
        </p:spPr>
        <p:txBody>
          <a:bodyPr>
            <a:normAutofit fontScale="90000"/>
          </a:bodyPr>
          <a:lstStyle/>
          <a:p>
            <a:r>
              <a:rPr lang="en-GB" dirty="0"/>
              <a:t>THE AIRGRAPH SERVICE</a:t>
            </a:r>
          </a:p>
        </p:txBody>
      </p:sp>
      <p:pic>
        <p:nvPicPr>
          <p:cNvPr id="5" name="Picture 4">
            <a:extLst>
              <a:ext uri="{FF2B5EF4-FFF2-40B4-BE49-F238E27FC236}">
                <a16:creationId xmlns:a16="http://schemas.microsoft.com/office/drawing/2014/main" id="{07771D63-0FA6-42B7-9534-6868D9472888}"/>
              </a:ext>
            </a:extLst>
          </p:cNvPr>
          <p:cNvPicPr>
            <a:picLocks noChangeAspect="1"/>
          </p:cNvPicPr>
          <p:nvPr/>
        </p:nvPicPr>
        <p:blipFill>
          <a:blip r:embed="rId2"/>
          <a:stretch>
            <a:fillRect/>
          </a:stretch>
        </p:blipFill>
        <p:spPr>
          <a:xfrm>
            <a:off x="7006856" y="105367"/>
            <a:ext cx="5185144" cy="6661049"/>
          </a:xfrm>
          <a:prstGeom prst="rect">
            <a:avLst/>
          </a:prstGeom>
        </p:spPr>
      </p:pic>
      <p:pic>
        <p:nvPicPr>
          <p:cNvPr id="7" name="Picture 6">
            <a:extLst>
              <a:ext uri="{FF2B5EF4-FFF2-40B4-BE49-F238E27FC236}">
                <a16:creationId xmlns:a16="http://schemas.microsoft.com/office/drawing/2014/main" id="{85BFB1FE-D0DE-48EF-8205-473CABB9B525}"/>
              </a:ext>
            </a:extLst>
          </p:cNvPr>
          <p:cNvPicPr>
            <a:picLocks noChangeAspect="1"/>
          </p:cNvPicPr>
          <p:nvPr/>
        </p:nvPicPr>
        <p:blipFill>
          <a:blip r:embed="rId3"/>
          <a:stretch>
            <a:fillRect/>
          </a:stretch>
        </p:blipFill>
        <p:spPr>
          <a:xfrm>
            <a:off x="1719515" y="2828260"/>
            <a:ext cx="5144404" cy="3938156"/>
          </a:xfrm>
          <a:prstGeom prst="rect">
            <a:avLst/>
          </a:prstGeom>
        </p:spPr>
      </p:pic>
      <p:sp>
        <p:nvSpPr>
          <p:cNvPr id="8" name="TextBox 7">
            <a:extLst>
              <a:ext uri="{FF2B5EF4-FFF2-40B4-BE49-F238E27FC236}">
                <a16:creationId xmlns:a16="http://schemas.microsoft.com/office/drawing/2014/main" id="{BD5EFECF-990A-45FB-8E51-0D22832A0AD8}"/>
              </a:ext>
            </a:extLst>
          </p:cNvPr>
          <p:cNvSpPr txBox="1"/>
          <p:nvPr/>
        </p:nvSpPr>
        <p:spPr>
          <a:xfrm>
            <a:off x="318977" y="850604"/>
            <a:ext cx="6507125" cy="1815882"/>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The service was introduced for Military Personnel as early as Christmas 1941 using special forms passed thro censor and then  filmed. The unprocessed film was carried by military aircraft upon delivery the film was processed printed and delivered in special envelopes. The service was extended to civilian use on 1</a:t>
            </a:r>
            <a:r>
              <a:rPr lang="en-GB" sz="1600" baseline="30000" dirty="0">
                <a:latin typeface="Arial" panose="020B0604020202020204" pitchFamily="34" charset="0"/>
                <a:cs typeface="Arial" panose="020B0604020202020204" pitchFamily="34" charset="0"/>
              </a:rPr>
              <a:t>st</a:t>
            </a:r>
            <a:r>
              <a:rPr lang="en-GB" sz="1600" dirty="0">
                <a:latin typeface="Arial" panose="020B0604020202020204" pitchFamily="34" charset="0"/>
                <a:cs typeface="Arial" panose="020B0604020202020204" pitchFamily="34" charset="0"/>
              </a:rPr>
              <a:t> June 1942</a:t>
            </a:r>
          </a:p>
          <a:p>
            <a:r>
              <a:rPr lang="en-GB" sz="1600" i="1" dirty="0">
                <a:solidFill>
                  <a:srgbClr val="0070C0"/>
                </a:solidFill>
                <a:latin typeface="Arial" panose="020B0604020202020204" pitchFamily="34" charset="0"/>
                <a:cs typeface="Arial" panose="020B0604020202020204" pitchFamily="34" charset="0"/>
              </a:rPr>
              <a:t>All filming and processing was carried out by Kodak Company who were supposed to destroy all original material</a:t>
            </a:r>
          </a:p>
        </p:txBody>
      </p:sp>
    </p:spTree>
    <p:extLst>
      <p:ext uri="{BB962C8B-B14F-4D97-AF65-F5344CB8AC3E}">
        <p14:creationId xmlns:p14="http://schemas.microsoft.com/office/powerpoint/2010/main" val="3418683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EA333-A062-48AF-A44E-9030E72A4474}"/>
              </a:ext>
            </a:extLst>
          </p:cNvPr>
          <p:cNvSpPr>
            <a:spLocks noGrp="1"/>
          </p:cNvSpPr>
          <p:nvPr>
            <p:ph type="title"/>
          </p:nvPr>
        </p:nvSpPr>
        <p:spPr>
          <a:xfrm>
            <a:off x="233917" y="223284"/>
            <a:ext cx="9346018" cy="1520456"/>
          </a:xfrm>
        </p:spPr>
        <p:txBody>
          <a:bodyPr>
            <a:normAutofit/>
          </a:bodyPr>
          <a:lstStyle/>
          <a:p>
            <a:r>
              <a:rPr lang="en-GB" dirty="0"/>
              <a:t>POST WW2 ERA </a:t>
            </a:r>
            <a:r>
              <a:rPr lang="en-GB" sz="1800" dirty="0">
                <a:latin typeface="Arial" panose="020B0604020202020204" pitchFamily="34" charset="0"/>
                <a:cs typeface="Arial" panose="020B0604020202020204" pitchFamily="34" charset="0"/>
              </a:rPr>
              <a:t>– </a:t>
            </a:r>
            <a:r>
              <a:rPr lang="en-GB" sz="1800" dirty="0">
                <a:solidFill>
                  <a:schemeClr val="tx1"/>
                </a:solidFill>
                <a:latin typeface="Arial" panose="020B0604020202020204" pitchFamily="34" charset="0"/>
                <a:cs typeface="Arial" panose="020B0604020202020204" pitchFamily="34" charset="0"/>
              </a:rPr>
              <a:t>Direct Airmail Services commenced 1st May 1944 operated by B.O.A.C. the postal rate was 11 piastres/ ½ oz. In January 1950 a new rate of 2 ½ piastres . ½ oz was introduced for 2</a:t>
            </a:r>
            <a:r>
              <a:rPr lang="en-GB" sz="1800" baseline="30000" dirty="0">
                <a:solidFill>
                  <a:schemeClr val="tx1"/>
                </a:solidFill>
                <a:latin typeface="Arial" panose="020B0604020202020204" pitchFamily="34" charset="0"/>
                <a:cs typeface="Arial" panose="020B0604020202020204" pitchFamily="34" charset="0"/>
              </a:rPr>
              <a:t>nd</a:t>
            </a:r>
            <a:r>
              <a:rPr lang="en-GB" sz="1800" dirty="0">
                <a:solidFill>
                  <a:schemeClr val="tx1"/>
                </a:solidFill>
                <a:latin typeface="Arial" panose="020B0604020202020204" pitchFamily="34" charset="0"/>
                <a:cs typeface="Arial" panose="020B0604020202020204" pitchFamily="34" charset="0"/>
              </a:rPr>
              <a:t> Class Mail</a:t>
            </a:r>
            <a:br>
              <a:rPr lang="en-GB" sz="1800" dirty="0">
                <a:solidFill>
                  <a:schemeClr val="tx1"/>
                </a:solidFill>
                <a:latin typeface="Arial" panose="020B0604020202020204" pitchFamily="34" charset="0"/>
                <a:cs typeface="Arial" panose="020B0604020202020204" pitchFamily="34" charset="0"/>
              </a:rPr>
            </a:br>
            <a:r>
              <a:rPr lang="en-GB" sz="1800" dirty="0">
                <a:solidFill>
                  <a:schemeClr val="tx1"/>
                </a:solidFill>
                <a:latin typeface="Arial" panose="020B0604020202020204" pitchFamily="34" charset="0"/>
                <a:cs typeface="Arial" panose="020B0604020202020204" pitchFamily="34" charset="0"/>
              </a:rPr>
              <a:t>Censorship was still being used in some parts of </a:t>
            </a:r>
            <a:r>
              <a:rPr lang="en-GB" sz="1800">
                <a:solidFill>
                  <a:schemeClr val="tx1"/>
                </a:solidFill>
                <a:latin typeface="Arial" panose="020B0604020202020204" pitchFamily="34" charset="0"/>
                <a:cs typeface="Arial" panose="020B0604020202020204" pitchFamily="34" charset="0"/>
              </a:rPr>
              <a:t>the world.</a:t>
            </a:r>
            <a:endParaRPr lang="en-GB" sz="1800"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3FD36F6-0EFB-417A-8E2C-2DFA0DFE6337}"/>
              </a:ext>
            </a:extLst>
          </p:cNvPr>
          <p:cNvPicPr>
            <a:picLocks noChangeAspect="1"/>
          </p:cNvPicPr>
          <p:nvPr/>
        </p:nvPicPr>
        <p:blipFill>
          <a:blip r:embed="rId2"/>
          <a:stretch>
            <a:fillRect/>
          </a:stretch>
        </p:blipFill>
        <p:spPr>
          <a:xfrm>
            <a:off x="7109531" y="1121416"/>
            <a:ext cx="4940808" cy="3849624"/>
          </a:xfrm>
          <a:prstGeom prst="rect">
            <a:avLst/>
          </a:prstGeom>
        </p:spPr>
      </p:pic>
      <p:pic>
        <p:nvPicPr>
          <p:cNvPr id="7" name="Picture 6">
            <a:extLst>
              <a:ext uri="{FF2B5EF4-FFF2-40B4-BE49-F238E27FC236}">
                <a16:creationId xmlns:a16="http://schemas.microsoft.com/office/drawing/2014/main" id="{A067FB75-EEAA-498D-8BE4-612C23FC06B2}"/>
              </a:ext>
            </a:extLst>
          </p:cNvPr>
          <p:cNvPicPr>
            <a:picLocks noChangeAspect="1"/>
          </p:cNvPicPr>
          <p:nvPr/>
        </p:nvPicPr>
        <p:blipFill>
          <a:blip r:embed="rId3"/>
          <a:stretch>
            <a:fillRect/>
          </a:stretch>
        </p:blipFill>
        <p:spPr>
          <a:xfrm>
            <a:off x="5606797" y="3386328"/>
            <a:ext cx="5154168" cy="3471672"/>
          </a:xfrm>
          <a:prstGeom prst="rect">
            <a:avLst/>
          </a:prstGeom>
        </p:spPr>
      </p:pic>
      <p:pic>
        <p:nvPicPr>
          <p:cNvPr id="9" name="Picture 8">
            <a:extLst>
              <a:ext uri="{FF2B5EF4-FFF2-40B4-BE49-F238E27FC236}">
                <a16:creationId xmlns:a16="http://schemas.microsoft.com/office/drawing/2014/main" id="{4F32B382-4DB6-4129-861B-8FED5401D93F}"/>
              </a:ext>
            </a:extLst>
          </p:cNvPr>
          <p:cNvPicPr>
            <a:picLocks noChangeAspect="1"/>
          </p:cNvPicPr>
          <p:nvPr/>
        </p:nvPicPr>
        <p:blipFill>
          <a:blip r:embed="rId4"/>
          <a:stretch>
            <a:fillRect/>
          </a:stretch>
        </p:blipFill>
        <p:spPr>
          <a:xfrm>
            <a:off x="141661" y="1731796"/>
            <a:ext cx="5602224" cy="4553712"/>
          </a:xfrm>
          <a:prstGeom prst="rect">
            <a:avLst/>
          </a:prstGeom>
        </p:spPr>
      </p:pic>
      <p:sp>
        <p:nvSpPr>
          <p:cNvPr id="3" name="TextBox 2">
            <a:extLst>
              <a:ext uri="{FF2B5EF4-FFF2-40B4-BE49-F238E27FC236}">
                <a16:creationId xmlns:a16="http://schemas.microsoft.com/office/drawing/2014/main" id="{EE7A8B82-BF61-4C14-BB10-12941BF4FD93}"/>
              </a:ext>
            </a:extLst>
          </p:cNvPr>
          <p:cNvSpPr txBox="1"/>
          <p:nvPr/>
        </p:nvSpPr>
        <p:spPr>
          <a:xfrm>
            <a:off x="1148316" y="6358270"/>
            <a:ext cx="2732568" cy="372139"/>
          </a:xfrm>
          <a:prstGeom prst="rect">
            <a:avLst/>
          </a:prstGeom>
          <a:noFill/>
        </p:spPr>
        <p:txBody>
          <a:bodyPr wrap="square" rtlCol="0">
            <a:spAutoFit/>
          </a:bodyPr>
          <a:lstStyle/>
          <a:p>
            <a:r>
              <a:rPr lang="en-GB" b="1" dirty="0">
                <a:solidFill>
                  <a:srgbClr val="FF0000"/>
                </a:solidFill>
                <a:latin typeface="Arial" panose="020B0604020202020204" pitchFamily="34" charset="0"/>
                <a:cs typeface="Arial" panose="020B0604020202020204" pitchFamily="34" charset="0"/>
              </a:rPr>
              <a:t>End of Group</a:t>
            </a:r>
          </a:p>
        </p:txBody>
      </p:sp>
    </p:spTree>
    <p:extLst>
      <p:ext uri="{BB962C8B-B14F-4D97-AF65-F5344CB8AC3E}">
        <p14:creationId xmlns:p14="http://schemas.microsoft.com/office/powerpoint/2010/main" val="2040446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559B0-FDDC-4AD2-B29D-42596D4E8B9D}"/>
              </a:ext>
            </a:extLst>
          </p:cNvPr>
          <p:cNvSpPr>
            <a:spLocks noGrp="1"/>
          </p:cNvSpPr>
          <p:nvPr>
            <p:ph type="title"/>
          </p:nvPr>
        </p:nvSpPr>
        <p:spPr>
          <a:xfrm>
            <a:off x="677334" y="609600"/>
            <a:ext cx="8596668" cy="698205"/>
          </a:xfrm>
        </p:spPr>
        <p:txBody>
          <a:bodyPr/>
          <a:lstStyle/>
          <a:p>
            <a:r>
              <a:rPr lang="en-GB" dirty="0"/>
              <a:t>Cyprus Study Circle – SP03</a:t>
            </a:r>
          </a:p>
        </p:txBody>
      </p:sp>
      <p:pic>
        <p:nvPicPr>
          <p:cNvPr id="5" name="Picture 4">
            <a:extLst>
              <a:ext uri="{FF2B5EF4-FFF2-40B4-BE49-F238E27FC236}">
                <a16:creationId xmlns:a16="http://schemas.microsoft.com/office/drawing/2014/main" id="{F2F19DA2-9F8C-420C-9B44-4AF19743EC07}"/>
              </a:ext>
            </a:extLst>
          </p:cNvPr>
          <p:cNvPicPr>
            <a:picLocks noChangeAspect="1"/>
          </p:cNvPicPr>
          <p:nvPr/>
        </p:nvPicPr>
        <p:blipFill>
          <a:blip r:embed="rId2"/>
          <a:stretch>
            <a:fillRect/>
          </a:stretch>
        </p:blipFill>
        <p:spPr>
          <a:xfrm>
            <a:off x="7623544" y="74428"/>
            <a:ext cx="4268074" cy="6711718"/>
          </a:xfrm>
          <a:prstGeom prst="rect">
            <a:avLst/>
          </a:prstGeom>
        </p:spPr>
      </p:pic>
      <p:sp>
        <p:nvSpPr>
          <p:cNvPr id="6" name="TextBox 5">
            <a:extLst>
              <a:ext uri="{FF2B5EF4-FFF2-40B4-BE49-F238E27FC236}">
                <a16:creationId xmlns:a16="http://schemas.microsoft.com/office/drawing/2014/main" id="{203736F0-A802-45B1-90DF-A788E58D9603}"/>
              </a:ext>
            </a:extLst>
          </p:cNvPr>
          <p:cNvSpPr txBox="1"/>
          <p:nvPr/>
        </p:nvSpPr>
        <p:spPr>
          <a:xfrm>
            <a:off x="978195" y="2137144"/>
            <a:ext cx="5932968" cy="2585323"/>
          </a:xfrm>
          <a:prstGeom prst="rect">
            <a:avLst/>
          </a:prstGeom>
          <a:noFill/>
        </p:spPr>
        <p:txBody>
          <a:bodyPr wrap="square" rtlCol="0">
            <a:spAutoFit/>
          </a:bodyPr>
          <a:lstStyle/>
          <a:p>
            <a:pPr algn="just"/>
            <a:r>
              <a:rPr lang="en-GB" dirty="0"/>
              <a:t>Most of the following illustrations of covers have been displayed in the Cyprus Study Circle – Study Paper No3</a:t>
            </a:r>
          </a:p>
          <a:p>
            <a:pPr algn="just"/>
            <a:endParaRPr lang="en-GB" dirty="0"/>
          </a:p>
          <a:p>
            <a:pPr algn="just"/>
            <a:r>
              <a:rPr lang="en-GB" dirty="0"/>
              <a:t>The illustration right shows my update and vast expansion of the original study on this subject.</a:t>
            </a:r>
          </a:p>
          <a:p>
            <a:pPr algn="just"/>
            <a:endParaRPr lang="en-GB" dirty="0"/>
          </a:p>
          <a:p>
            <a:pPr algn="just"/>
            <a:r>
              <a:rPr lang="en-GB" dirty="0"/>
              <a:t>This study has more recently been updated once again by me to incorporate new information and expand the early flights that carried mail destined for Cyprus.</a:t>
            </a:r>
          </a:p>
        </p:txBody>
      </p:sp>
    </p:spTree>
    <p:extLst>
      <p:ext uri="{BB962C8B-B14F-4D97-AF65-F5344CB8AC3E}">
        <p14:creationId xmlns:p14="http://schemas.microsoft.com/office/powerpoint/2010/main" val="2615314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BC038-2CD1-4B97-A9B4-561871A3231D}"/>
              </a:ext>
            </a:extLst>
          </p:cNvPr>
          <p:cNvSpPr>
            <a:spLocks noGrp="1"/>
          </p:cNvSpPr>
          <p:nvPr>
            <p:ph type="title"/>
          </p:nvPr>
        </p:nvSpPr>
        <p:spPr>
          <a:xfrm>
            <a:off x="677334" y="609600"/>
            <a:ext cx="8596668" cy="634409"/>
          </a:xfrm>
        </p:spPr>
        <p:txBody>
          <a:bodyPr>
            <a:normAutofit fontScale="90000"/>
          </a:bodyPr>
          <a:lstStyle/>
          <a:p>
            <a:r>
              <a:rPr lang="en-GB" dirty="0"/>
              <a:t>Early Airmail prior to 1932</a:t>
            </a:r>
          </a:p>
        </p:txBody>
      </p:sp>
      <p:sp>
        <p:nvSpPr>
          <p:cNvPr id="6" name="TextBox 5">
            <a:extLst>
              <a:ext uri="{FF2B5EF4-FFF2-40B4-BE49-F238E27FC236}">
                <a16:creationId xmlns:a16="http://schemas.microsoft.com/office/drawing/2014/main" id="{924246E8-A817-4A07-9F7F-04466466BE4D}"/>
              </a:ext>
            </a:extLst>
          </p:cNvPr>
          <p:cNvSpPr txBox="1"/>
          <p:nvPr/>
        </p:nvSpPr>
        <p:spPr>
          <a:xfrm>
            <a:off x="323785" y="1724085"/>
            <a:ext cx="4524662" cy="4247317"/>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12</a:t>
            </a:r>
            <a:r>
              <a:rPr lang="en-GB" b="1" baseline="30000" dirty="0">
                <a:latin typeface="Arial" panose="020B0604020202020204" pitchFamily="34" charset="0"/>
                <a:cs typeface="Arial" panose="020B0604020202020204" pitchFamily="34" charset="0"/>
              </a:rPr>
              <a:t>th</a:t>
            </a:r>
            <a:r>
              <a:rPr lang="en-GB" b="1" dirty="0">
                <a:latin typeface="Arial" panose="020B0604020202020204" pitchFamily="34" charset="0"/>
                <a:cs typeface="Arial" panose="020B0604020202020204" pitchFamily="34" charset="0"/>
              </a:rPr>
              <a:t> August 1926</a:t>
            </a:r>
          </a:p>
          <a:p>
            <a:pPr algn="just"/>
            <a:r>
              <a:rPr lang="en-GB" dirty="0">
                <a:latin typeface="Arial" panose="020B0604020202020204" pitchFamily="34" charset="0"/>
                <a:cs typeface="Arial" panose="020B0604020202020204" pitchFamily="34" charset="0"/>
              </a:rPr>
              <a:t>Imperial Airways London – Marseilles </a:t>
            </a:r>
            <a:r>
              <a:rPr lang="en-GB" i="1" dirty="0">
                <a:solidFill>
                  <a:srgbClr val="0070C0"/>
                </a:solidFill>
                <a:latin typeface="Arial" panose="020B0604020202020204" pitchFamily="34" charset="0"/>
                <a:cs typeface="Arial" panose="020B0604020202020204" pitchFamily="34" charset="0"/>
              </a:rPr>
              <a:t>(ref PO Notice P635 of July 1926)</a:t>
            </a:r>
          </a:p>
          <a:p>
            <a:pPr algn="just"/>
            <a:r>
              <a:rPr lang="en-GB" dirty="0">
                <a:latin typeface="Arial" panose="020B0604020202020204" pitchFamily="34" charset="0"/>
                <a:cs typeface="Arial" panose="020B0604020202020204" pitchFamily="34" charset="0"/>
              </a:rPr>
              <a:t>The cover is inscribed via Paris Poste Par Avion only Cyprus this was the 1</a:t>
            </a:r>
            <a:r>
              <a:rPr lang="en-GB" baseline="30000" dirty="0">
                <a:latin typeface="Arial" panose="020B0604020202020204" pitchFamily="34" charset="0"/>
                <a:cs typeface="Arial" panose="020B0604020202020204" pitchFamily="34" charset="0"/>
              </a:rPr>
              <a:t>st</a:t>
            </a:r>
            <a:r>
              <a:rPr lang="en-GB" dirty="0">
                <a:latin typeface="Arial" panose="020B0604020202020204" pitchFamily="34" charset="0"/>
                <a:cs typeface="Arial" panose="020B0604020202020204" pitchFamily="34" charset="0"/>
              </a:rPr>
              <a:t> flight where the aircraft continued to Marseilles.</a:t>
            </a:r>
          </a:p>
          <a:p>
            <a:pPr algn="just"/>
            <a:r>
              <a:rPr lang="en-GB" b="1" dirty="0">
                <a:latin typeface="Arial" panose="020B0604020202020204" pitchFamily="34" charset="0"/>
                <a:cs typeface="Arial" panose="020B0604020202020204" pitchFamily="34" charset="0"/>
              </a:rPr>
              <a:t>It is one of only two known covers to Cyprus carried on this flight </a:t>
            </a:r>
            <a:r>
              <a:rPr lang="en-GB" dirty="0">
                <a:latin typeface="Arial" panose="020B0604020202020204" pitchFamily="34" charset="0"/>
                <a:cs typeface="Arial" panose="020B0604020202020204" pitchFamily="34" charset="0"/>
              </a:rPr>
              <a:t>arriving in Famagusta on 19</a:t>
            </a:r>
            <a:r>
              <a:rPr lang="en-GB" baseline="30000" dirty="0">
                <a:latin typeface="Arial" panose="020B0604020202020204" pitchFamily="34" charset="0"/>
                <a:cs typeface="Arial" panose="020B0604020202020204" pitchFamily="34" charset="0"/>
              </a:rPr>
              <a:t>th</a:t>
            </a:r>
            <a:r>
              <a:rPr lang="en-GB" dirty="0">
                <a:latin typeface="Arial" panose="020B0604020202020204" pitchFamily="34" charset="0"/>
                <a:cs typeface="Arial" panose="020B0604020202020204" pitchFamily="34" charset="0"/>
              </a:rPr>
              <a:t> August 1926. (</a:t>
            </a:r>
            <a:r>
              <a:rPr lang="en-GB" i="1" dirty="0">
                <a:solidFill>
                  <a:srgbClr val="0070C0"/>
                </a:solidFill>
                <a:latin typeface="Arial" panose="020B0604020202020204" pitchFamily="34" charset="0"/>
                <a:cs typeface="Arial" panose="020B0604020202020204" pitchFamily="34" charset="0"/>
              </a:rPr>
              <a:t>see backstamp shown</a:t>
            </a:r>
            <a:r>
              <a:rPr lang="en-GB" dirty="0">
                <a:latin typeface="Arial" panose="020B0604020202020204" pitchFamily="34" charset="0"/>
                <a:cs typeface="Arial" panose="020B0604020202020204" pitchFamily="34" charset="0"/>
              </a:rPr>
              <a:t>).</a:t>
            </a:r>
          </a:p>
          <a:p>
            <a:pPr algn="just"/>
            <a:r>
              <a:rPr lang="en-GB" dirty="0">
                <a:latin typeface="Arial" panose="020B0604020202020204" pitchFamily="34" charset="0"/>
                <a:cs typeface="Arial" panose="020B0604020202020204" pitchFamily="34" charset="0"/>
              </a:rPr>
              <a:t>It is thought the cover travelled from Marseilles by P &amp; O Ship “</a:t>
            </a:r>
            <a:r>
              <a:rPr lang="en-GB" dirty="0" err="1">
                <a:latin typeface="Arial" panose="020B0604020202020204" pitchFamily="34" charset="0"/>
                <a:cs typeface="Arial" panose="020B0604020202020204" pitchFamily="34" charset="0"/>
              </a:rPr>
              <a:t>Maloja</a:t>
            </a:r>
            <a:r>
              <a:rPr lang="en-GB" dirty="0">
                <a:latin typeface="Arial" panose="020B0604020202020204" pitchFamily="34" charset="0"/>
                <a:cs typeface="Arial" panose="020B0604020202020204" pitchFamily="34" charset="0"/>
              </a:rPr>
              <a:t>”.</a:t>
            </a:r>
          </a:p>
          <a:p>
            <a:pPr algn="just"/>
            <a:r>
              <a:rPr lang="en-GB" dirty="0">
                <a:latin typeface="Arial" panose="020B0604020202020204" pitchFamily="34" charset="0"/>
                <a:cs typeface="Arial" panose="020B0604020202020204" pitchFamily="34" charset="0"/>
              </a:rPr>
              <a:t>Postage rate was Empire mail rate of 1½ d plus 3d Airmail fee </a:t>
            </a:r>
          </a:p>
          <a:p>
            <a:endParaRPr lang="en-GB"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F2EE273-4E9F-4334-A213-6EB7D07ED2A0}"/>
              </a:ext>
            </a:extLst>
          </p:cNvPr>
          <p:cNvPicPr>
            <a:picLocks noChangeAspect="1"/>
          </p:cNvPicPr>
          <p:nvPr/>
        </p:nvPicPr>
        <p:blipFill>
          <a:blip r:embed="rId2"/>
          <a:stretch>
            <a:fillRect/>
          </a:stretch>
        </p:blipFill>
        <p:spPr>
          <a:xfrm>
            <a:off x="4995271" y="1162066"/>
            <a:ext cx="6948779" cy="4101049"/>
          </a:xfrm>
          <a:prstGeom prst="rect">
            <a:avLst/>
          </a:prstGeom>
        </p:spPr>
      </p:pic>
      <p:pic>
        <p:nvPicPr>
          <p:cNvPr id="9" name="Picture 8">
            <a:extLst>
              <a:ext uri="{FF2B5EF4-FFF2-40B4-BE49-F238E27FC236}">
                <a16:creationId xmlns:a16="http://schemas.microsoft.com/office/drawing/2014/main" id="{999127A2-3C0E-4B30-B148-C8FE581CE2D4}"/>
              </a:ext>
            </a:extLst>
          </p:cNvPr>
          <p:cNvPicPr>
            <a:picLocks noChangeAspect="1"/>
          </p:cNvPicPr>
          <p:nvPr/>
        </p:nvPicPr>
        <p:blipFill>
          <a:blip r:embed="rId3"/>
          <a:stretch>
            <a:fillRect/>
          </a:stretch>
        </p:blipFill>
        <p:spPr>
          <a:xfrm>
            <a:off x="5215411" y="4118486"/>
            <a:ext cx="2057153" cy="2129914"/>
          </a:xfrm>
          <a:prstGeom prst="rect">
            <a:avLst/>
          </a:prstGeom>
        </p:spPr>
      </p:pic>
    </p:spTree>
    <p:extLst>
      <p:ext uri="{BB962C8B-B14F-4D97-AF65-F5344CB8AC3E}">
        <p14:creationId xmlns:p14="http://schemas.microsoft.com/office/powerpoint/2010/main" val="817025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B38BC-E7FA-48AF-8518-4C7554B663E2}"/>
              </a:ext>
            </a:extLst>
          </p:cNvPr>
          <p:cNvSpPr>
            <a:spLocks noGrp="1"/>
          </p:cNvSpPr>
          <p:nvPr>
            <p:ph type="title"/>
          </p:nvPr>
        </p:nvSpPr>
        <p:spPr>
          <a:xfrm>
            <a:off x="677334" y="609600"/>
            <a:ext cx="8596668" cy="570614"/>
          </a:xfrm>
        </p:spPr>
        <p:txBody>
          <a:bodyPr>
            <a:normAutofit fontScale="90000"/>
          </a:bodyPr>
          <a:lstStyle/>
          <a:p>
            <a:r>
              <a:rPr lang="en-GB" dirty="0"/>
              <a:t>Early Airmail prior to 1932 - Cont.</a:t>
            </a:r>
          </a:p>
        </p:txBody>
      </p:sp>
      <p:pic>
        <p:nvPicPr>
          <p:cNvPr id="5" name="Picture 4">
            <a:extLst>
              <a:ext uri="{FF2B5EF4-FFF2-40B4-BE49-F238E27FC236}">
                <a16:creationId xmlns:a16="http://schemas.microsoft.com/office/drawing/2014/main" id="{1B2BEFF5-CC71-423F-9E23-3A548B71B2F1}"/>
              </a:ext>
            </a:extLst>
          </p:cNvPr>
          <p:cNvPicPr>
            <a:picLocks noChangeAspect="1"/>
          </p:cNvPicPr>
          <p:nvPr/>
        </p:nvPicPr>
        <p:blipFill>
          <a:blip r:embed="rId2"/>
          <a:stretch>
            <a:fillRect/>
          </a:stretch>
        </p:blipFill>
        <p:spPr>
          <a:xfrm>
            <a:off x="5252484" y="1268783"/>
            <a:ext cx="6792185" cy="5563089"/>
          </a:xfrm>
          <a:prstGeom prst="rect">
            <a:avLst/>
          </a:prstGeom>
        </p:spPr>
      </p:pic>
      <p:pic>
        <p:nvPicPr>
          <p:cNvPr id="7" name="Picture 6">
            <a:extLst>
              <a:ext uri="{FF2B5EF4-FFF2-40B4-BE49-F238E27FC236}">
                <a16:creationId xmlns:a16="http://schemas.microsoft.com/office/drawing/2014/main" id="{B0CF3DED-211C-4E19-A2FB-D88C0F81695E}"/>
              </a:ext>
            </a:extLst>
          </p:cNvPr>
          <p:cNvPicPr>
            <a:picLocks noChangeAspect="1"/>
          </p:cNvPicPr>
          <p:nvPr/>
        </p:nvPicPr>
        <p:blipFill>
          <a:blip r:embed="rId3"/>
          <a:stretch>
            <a:fillRect/>
          </a:stretch>
        </p:blipFill>
        <p:spPr>
          <a:xfrm>
            <a:off x="4624312" y="4420309"/>
            <a:ext cx="1731264" cy="2337816"/>
          </a:xfrm>
          <a:prstGeom prst="rect">
            <a:avLst/>
          </a:prstGeom>
        </p:spPr>
      </p:pic>
      <p:sp>
        <p:nvSpPr>
          <p:cNvPr id="8" name="TextBox 7">
            <a:extLst>
              <a:ext uri="{FF2B5EF4-FFF2-40B4-BE49-F238E27FC236}">
                <a16:creationId xmlns:a16="http://schemas.microsoft.com/office/drawing/2014/main" id="{AE523A65-0186-4190-B96C-7657DCC51FFC}"/>
              </a:ext>
            </a:extLst>
          </p:cNvPr>
          <p:cNvSpPr txBox="1"/>
          <p:nvPr/>
        </p:nvSpPr>
        <p:spPr>
          <a:xfrm>
            <a:off x="372140" y="1552353"/>
            <a:ext cx="4880343" cy="3139321"/>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ATHENS – ITALY – EGYPT – CYPRUS</a:t>
            </a:r>
          </a:p>
          <a:p>
            <a:pPr algn="just"/>
            <a:r>
              <a:rPr lang="en-GB" dirty="0">
                <a:latin typeface="Arial" panose="020B0604020202020204" pitchFamily="34" charset="0"/>
                <a:cs typeface="Arial" panose="020B0604020202020204" pitchFamily="34" charset="0"/>
              </a:rPr>
              <a:t>Seems to be an unusual route for this cover, backstamped at Brindisi on 12</a:t>
            </a:r>
            <a:r>
              <a:rPr lang="en-GB" baseline="3000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JAN 29 and has an arrival mark at Limassol on 17 JA 29 (see markings shown below).</a:t>
            </a:r>
          </a:p>
          <a:p>
            <a:pPr algn="just"/>
            <a:r>
              <a:rPr lang="en-GB" dirty="0">
                <a:latin typeface="Arial" panose="020B0604020202020204" pitchFamily="34" charset="0"/>
                <a:cs typeface="Arial" panose="020B0604020202020204" pitchFamily="34" charset="0"/>
              </a:rPr>
              <a:t>It appears to have been registered without a label just a pencil marked Ref No.</a:t>
            </a:r>
          </a:p>
          <a:p>
            <a:pPr algn="just"/>
            <a:r>
              <a:rPr lang="en-GB" dirty="0">
                <a:latin typeface="Arial" panose="020B0604020202020204" pitchFamily="34" charset="0"/>
                <a:cs typeface="Arial" panose="020B0604020202020204" pitchFamily="34" charset="0"/>
              </a:rPr>
              <a:t>The rather odd looking washed out Airmail Stamps are exactly as printed and the rate appears to be correct for Postage, Registration and Airmail</a:t>
            </a:r>
          </a:p>
        </p:txBody>
      </p:sp>
    </p:spTree>
    <p:extLst>
      <p:ext uri="{BB962C8B-B14F-4D97-AF65-F5344CB8AC3E}">
        <p14:creationId xmlns:p14="http://schemas.microsoft.com/office/powerpoint/2010/main" val="1916388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B949D-5894-4D75-B8E2-3A4ACF4797AC}"/>
              </a:ext>
            </a:extLst>
          </p:cNvPr>
          <p:cNvSpPr>
            <a:spLocks noGrp="1"/>
          </p:cNvSpPr>
          <p:nvPr>
            <p:ph type="title"/>
          </p:nvPr>
        </p:nvSpPr>
        <p:spPr>
          <a:xfrm>
            <a:off x="350875" y="609600"/>
            <a:ext cx="9133367" cy="719470"/>
          </a:xfrm>
        </p:spPr>
        <p:txBody>
          <a:bodyPr/>
          <a:lstStyle/>
          <a:p>
            <a:r>
              <a:rPr lang="en-GB" dirty="0"/>
              <a:t>Early Airmail prior to 1932 - </a:t>
            </a:r>
            <a:r>
              <a:rPr lang="en-GB" dirty="0" err="1"/>
              <a:t>Cont</a:t>
            </a:r>
            <a:endParaRPr lang="en-GB" dirty="0"/>
          </a:p>
        </p:txBody>
      </p:sp>
      <p:pic>
        <p:nvPicPr>
          <p:cNvPr id="4" name="Picture 3">
            <a:extLst>
              <a:ext uri="{FF2B5EF4-FFF2-40B4-BE49-F238E27FC236}">
                <a16:creationId xmlns:a16="http://schemas.microsoft.com/office/drawing/2014/main" id="{A567E5C1-4C5D-4B31-9BE2-BD3F099AAB2A}"/>
              </a:ext>
            </a:extLst>
          </p:cNvPr>
          <p:cNvPicPr>
            <a:picLocks noChangeAspect="1"/>
          </p:cNvPicPr>
          <p:nvPr/>
        </p:nvPicPr>
        <p:blipFill>
          <a:blip r:embed="rId2"/>
          <a:stretch>
            <a:fillRect/>
          </a:stretch>
        </p:blipFill>
        <p:spPr>
          <a:xfrm>
            <a:off x="5461777" y="1477642"/>
            <a:ext cx="6134800" cy="4770757"/>
          </a:xfrm>
          <a:prstGeom prst="rect">
            <a:avLst/>
          </a:prstGeom>
        </p:spPr>
      </p:pic>
      <p:sp>
        <p:nvSpPr>
          <p:cNvPr id="5" name="TextBox 4">
            <a:extLst>
              <a:ext uri="{FF2B5EF4-FFF2-40B4-BE49-F238E27FC236}">
                <a16:creationId xmlns:a16="http://schemas.microsoft.com/office/drawing/2014/main" id="{F66C2F89-2C0C-49B1-A87B-D740D2D43644}"/>
              </a:ext>
            </a:extLst>
          </p:cNvPr>
          <p:cNvSpPr txBox="1"/>
          <p:nvPr/>
        </p:nvSpPr>
        <p:spPr>
          <a:xfrm>
            <a:off x="595423" y="1669312"/>
            <a:ext cx="4807902" cy="3139321"/>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30</a:t>
            </a:r>
            <a:r>
              <a:rPr lang="en-GB" b="1" baseline="30000" dirty="0">
                <a:latin typeface="Arial" panose="020B0604020202020204" pitchFamily="34" charset="0"/>
                <a:cs typeface="Arial" panose="020B0604020202020204" pitchFamily="34" charset="0"/>
              </a:rPr>
              <a:t>th</a:t>
            </a:r>
            <a:r>
              <a:rPr lang="en-GB" b="1" dirty="0">
                <a:latin typeface="Arial" panose="020B0604020202020204" pitchFamily="34" charset="0"/>
                <a:cs typeface="Arial" panose="020B0604020202020204" pitchFamily="34" charset="0"/>
              </a:rPr>
              <a:t> March 1929 </a:t>
            </a:r>
          </a:p>
          <a:p>
            <a:pPr algn="just"/>
            <a:r>
              <a:rPr lang="en-GB" dirty="0">
                <a:latin typeface="Arial" panose="020B0604020202020204" pitchFamily="34" charset="0"/>
                <a:cs typeface="Arial" panose="020B0604020202020204" pitchFamily="34" charset="0"/>
              </a:rPr>
              <a:t>1</a:t>
            </a:r>
            <a:r>
              <a:rPr lang="en-GB" baseline="30000" dirty="0">
                <a:latin typeface="Arial" panose="020B0604020202020204" pitchFamily="34" charset="0"/>
                <a:cs typeface="Arial" panose="020B0604020202020204" pitchFamily="34" charset="0"/>
              </a:rPr>
              <a:t>st</a:t>
            </a:r>
            <a:r>
              <a:rPr lang="en-GB" dirty="0">
                <a:latin typeface="Arial" panose="020B0604020202020204" pitchFamily="34" charset="0"/>
                <a:cs typeface="Arial" panose="020B0604020202020204" pitchFamily="34" charset="0"/>
              </a:rPr>
              <a:t> Night Flight from Stockholm to Malmo then to Croydon London to be carried on the weekly Eastern Route of Imperial Airways leaving on 1</a:t>
            </a:r>
            <a:r>
              <a:rPr lang="en-GB" baseline="30000" dirty="0">
                <a:latin typeface="Arial" panose="020B0604020202020204" pitchFamily="34" charset="0"/>
                <a:cs typeface="Arial" panose="020B0604020202020204" pitchFamily="34" charset="0"/>
              </a:rPr>
              <a:t>st</a:t>
            </a:r>
            <a:r>
              <a:rPr lang="en-GB" dirty="0">
                <a:latin typeface="Arial" panose="020B0604020202020204" pitchFamily="34" charset="0"/>
                <a:cs typeface="Arial" panose="020B0604020202020204" pitchFamily="34" charset="0"/>
              </a:rPr>
              <a:t> June 1929.</a:t>
            </a:r>
          </a:p>
          <a:p>
            <a:pPr algn="just"/>
            <a:r>
              <a:rPr lang="en-GB" dirty="0">
                <a:latin typeface="Arial" panose="020B0604020202020204" pitchFamily="34" charset="0"/>
                <a:cs typeface="Arial" panose="020B0604020202020204" pitchFamily="34" charset="0"/>
              </a:rPr>
              <a:t>There are no transit marks and it is assumed it was transported by sea from Cairo to Cyprus.</a:t>
            </a:r>
          </a:p>
          <a:p>
            <a:pPr algn="just"/>
            <a:endParaRPr lang="en-GB" dirty="0">
              <a:latin typeface="Arial" panose="020B0604020202020204" pitchFamily="34" charset="0"/>
              <a:cs typeface="Arial" panose="020B0604020202020204" pitchFamily="34" charset="0"/>
            </a:endParaRPr>
          </a:p>
          <a:p>
            <a:pPr algn="just"/>
            <a:r>
              <a:rPr lang="en-GB" i="1" dirty="0">
                <a:latin typeface="Arial" panose="020B0604020202020204" pitchFamily="34" charset="0"/>
                <a:cs typeface="Arial" panose="020B0604020202020204" pitchFamily="34" charset="0"/>
              </a:rPr>
              <a:t>No other covers are known to Cyprus from this flight.</a:t>
            </a:r>
          </a:p>
        </p:txBody>
      </p:sp>
    </p:spTree>
    <p:extLst>
      <p:ext uri="{BB962C8B-B14F-4D97-AF65-F5344CB8AC3E}">
        <p14:creationId xmlns:p14="http://schemas.microsoft.com/office/powerpoint/2010/main" val="3688084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A24CA-0194-4E82-B6F7-BCD6508CD104}"/>
              </a:ext>
            </a:extLst>
          </p:cNvPr>
          <p:cNvSpPr>
            <a:spLocks noGrp="1"/>
          </p:cNvSpPr>
          <p:nvPr>
            <p:ph type="title"/>
          </p:nvPr>
        </p:nvSpPr>
        <p:spPr>
          <a:xfrm>
            <a:off x="677334" y="609600"/>
            <a:ext cx="8596668" cy="645042"/>
          </a:xfrm>
        </p:spPr>
        <p:txBody>
          <a:bodyPr/>
          <a:lstStyle/>
          <a:p>
            <a:r>
              <a:rPr lang="en-GB" dirty="0"/>
              <a:t>Early Airmail prior to 1932 - Cont.</a:t>
            </a:r>
          </a:p>
        </p:txBody>
      </p:sp>
      <p:pic>
        <p:nvPicPr>
          <p:cNvPr id="5" name="Picture 4">
            <a:extLst>
              <a:ext uri="{FF2B5EF4-FFF2-40B4-BE49-F238E27FC236}">
                <a16:creationId xmlns:a16="http://schemas.microsoft.com/office/drawing/2014/main" id="{91494909-23E7-4A33-B1E4-6E4079B7AB03}"/>
              </a:ext>
            </a:extLst>
          </p:cNvPr>
          <p:cNvPicPr>
            <a:picLocks noChangeAspect="1"/>
          </p:cNvPicPr>
          <p:nvPr/>
        </p:nvPicPr>
        <p:blipFill>
          <a:blip r:embed="rId2"/>
          <a:stretch>
            <a:fillRect/>
          </a:stretch>
        </p:blipFill>
        <p:spPr>
          <a:xfrm>
            <a:off x="5467607" y="1254641"/>
            <a:ext cx="6508447" cy="4518837"/>
          </a:xfrm>
          <a:prstGeom prst="rect">
            <a:avLst/>
          </a:prstGeom>
        </p:spPr>
      </p:pic>
      <p:pic>
        <p:nvPicPr>
          <p:cNvPr id="7" name="Picture 6">
            <a:extLst>
              <a:ext uri="{FF2B5EF4-FFF2-40B4-BE49-F238E27FC236}">
                <a16:creationId xmlns:a16="http://schemas.microsoft.com/office/drawing/2014/main" id="{05A053A4-1EF5-424F-8699-20725AA6D233}"/>
              </a:ext>
            </a:extLst>
          </p:cNvPr>
          <p:cNvPicPr>
            <a:picLocks noChangeAspect="1"/>
          </p:cNvPicPr>
          <p:nvPr/>
        </p:nvPicPr>
        <p:blipFill>
          <a:blip r:embed="rId3"/>
          <a:stretch>
            <a:fillRect/>
          </a:stretch>
        </p:blipFill>
        <p:spPr>
          <a:xfrm>
            <a:off x="5995379" y="3678865"/>
            <a:ext cx="2414973" cy="2913506"/>
          </a:xfrm>
          <a:prstGeom prst="rect">
            <a:avLst/>
          </a:prstGeom>
        </p:spPr>
      </p:pic>
      <p:sp>
        <p:nvSpPr>
          <p:cNvPr id="9" name="TextBox 8">
            <a:extLst>
              <a:ext uri="{FF2B5EF4-FFF2-40B4-BE49-F238E27FC236}">
                <a16:creationId xmlns:a16="http://schemas.microsoft.com/office/drawing/2014/main" id="{FFE51B75-1267-4B08-BB11-CE67A62ECC64}"/>
              </a:ext>
            </a:extLst>
          </p:cNvPr>
          <p:cNvSpPr txBox="1"/>
          <p:nvPr/>
        </p:nvSpPr>
        <p:spPr>
          <a:xfrm>
            <a:off x="435935" y="1382233"/>
            <a:ext cx="5031672" cy="3693319"/>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12</a:t>
            </a:r>
            <a:r>
              <a:rPr lang="en-GB" b="1" baseline="30000" dirty="0">
                <a:latin typeface="Arial" panose="020B0604020202020204" pitchFamily="34" charset="0"/>
                <a:cs typeface="Arial" panose="020B0604020202020204" pitchFamily="34" charset="0"/>
              </a:rPr>
              <a:t>th</a:t>
            </a:r>
            <a:r>
              <a:rPr lang="en-GB" b="1" dirty="0">
                <a:latin typeface="Arial" panose="020B0604020202020204" pitchFamily="34" charset="0"/>
                <a:cs typeface="Arial" panose="020B0604020202020204" pitchFamily="34" charset="0"/>
              </a:rPr>
              <a:t> April 1930 – 1</a:t>
            </a:r>
            <a:r>
              <a:rPr lang="en-GB" b="1" baseline="30000" dirty="0">
                <a:latin typeface="Arial" panose="020B0604020202020204" pitchFamily="34" charset="0"/>
                <a:cs typeface="Arial" panose="020B0604020202020204" pitchFamily="34" charset="0"/>
              </a:rPr>
              <a:t>st</a:t>
            </a:r>
            <a:r>
              <a:rPr lang="en-GB" b="1" dirty="0">
                <a:latin typeface="Arial" panose="020B0604020202020204" pitchFamily="34" charset="0"/>
                <a:cs typeface="Arial" panose="020B0604020202020204" pitchFamily="34" charset="0"/>
              </a:rPr>
              <a:t> Flight London to Karachi</a:t>
            </a:r>
          </a:p>
          <a:p>
            <a:r>
              <a:rPr lang="en-GB" i="1" dirty="0">
                <a:latin typeface="Arial" panose="020B0604020202020204" pitchFamily="34" charset="0"/>
                <a:cs typeface="Arial" panose="020B0604020202020204" pitchFamily="34" charset="0"/>
              </a:rPr>
              <a:t>(ref PO Notice P635G Spring 1930)</a:t>
            </a:r>
          </a:p>
          <a:p>
            <a:r>
              <a:rPr lang="en-GB" dirty="0">
                <a:latin typeface="Arial" panose="020B0604020202020204" pitchFamily="34" charset="0"/>
                <a:cs typeface="Arial" panose="020B0604020202020204" pitchFamily="34" charset="0"/>
              </a:rPr>
              <a:t>This was an accelerated service from 6-8 days to 2 ½ days. Mail went by air from London-Cologne-</a:t>
            </a:r>
            <a:r>
              <a:rPr lang="en-GB" dirty="0" err="1">
                <a:latin typeface="Arial" panose="020B0604020202020204" pitchFamily="34" charset="0"/>
                <a:cs typeface="Arial" panose="020B0604020202020204" pitchFamily="34" charset="0"/>
              </a:rPr>
              <a:t>Nurnburg</a:t>
            </a:r>
            <a:r>
              <a:rPr lang="en-GB" dirty="0">
                <a:latin typeface="Arial" panose="020B0604020202020204" pitchFamily="34" charset="0"/>
                <a:cs typeface="Arial" panose="020B0604020202020204" pitchFamily="34" charset="0"/>
              </a:rPr>
              <a:t>-Vienna-Budapest-Athens-Crete and Alexandria to Karachi.</a:t>
            </a:r>
          </a:p>
          <a:p>
            <a:r>
              <a:rPr lang="en-GB" b="1" dirty="0">
                <a:latin typeface="Arial" panose="020B0604020202020204" pitchFamily="34" charset="0"/>
                <a:cs typeface="Arial" panose="020B0604020202020204" pitchFamily="34" charset="0"/>
              </a:rPr>
              <a:t>7th April 1930 </a:t>
            </a:r>
            <a:r>
              <a:rPr lang="en-GB" dirty="0">
                <a:latin typeface="Arial" panose="020B0604020202020204" pitchFamily="34" charset="0"/>
                <a:cs typeface="Arial" panose="020B0604020202020204" pitchFamily="34" charset="0"/>
              </a:rPr>
              <a:t>– This cover from Malmo Sweden to Limassol Cyprus was routed to meet the above flight. It was backstamped 15</a:t>
            </a:r>
            <a:r>
              <a:rPr lang="en-GB" baseline="30000" dirty="0">
                <a:latin typeface="Arial" panose="020B0604020202020204" pitchFamily="34" charset="0"/>
                <a:cs typeface="Arial" panose="020B0604020202020204" pitchFamily="34" charset="0"/>
              </a:rPr>
              <a:t>th</a:t>
            </a:r>
            <a:r>
              <a:rPr lang="en-GB" dirty="0">
                <a:latin typeface="Arial" panose="020B0604020202020204" pitchFamily="34" charset="0"/>
                <a:cs typeface="Arial" panose="020B0604020202020204" pitchFamily="34" charset="0"/>
              </a:rPr>
              <a:t> April 1930 on arrival at Alexandria (</a:t>
            </a:r>
            <a:r>
              <a:rPr lang="en-GB" i="1" dirty="0">
                <a:latin typeface="Arial" panose="020B0604020202020204" pitchFamily="34" charset="0"/>
                <a:cs typeface="Arial" panose="020B0604020202020204" pitchFamily="34" charset="0"/>
              </a:rPr>
              <a:t>shown right</a:t>
            </a:r>
            <a:r>
              <a:rPr lang="en-GB" dirty="0">
                <a:latin typeface="Arial" panose="020B0604020202020204" pitchFamily="34" charset="0"/>
                <a:cs typeface="Arial" panose="020B0604020202020204" pitchFamily="34" charset="0"/>
              </a:rPr>
              <a:t>). It would then have travelled by Khedival Mail Line to Cyprus.</a:t>
            </a:r>
          </a:p>
          <a:p>
            <a:r>
              <a:rPr lang="en-GB" i="1" dirty="0">
                <a:solidFill>
                  <a:srgbClr val="0070C0"/>
                </a:solidFill>
                <a:latin typeface="Arial" panose="020B0604020202020204" pitchFamily="34" charset="0"/>
                <a:cs typeface="Arial" panose="020B0604020202020204" pitchFamily="34" charset="0"/>
              </a:rPr>
              <a:t>The cover is stated to be RARE </a:t>
            </a:r>
          </a:p>
        </p:txBody>
      </p:sp>
    </p:spTree>
    <p:extLst>
      <p:ext uri="{BB962C8B-B14F-4D97-AF65-F5344CB8AC3E}">
        <p14:creationId xmlns:p14="http://schemas.microsoft.com/office/powerpoint/2010/main" val="1522575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6B2C2-9CB5-4D65-9BE7-BF6602970677}"/>
              </a:ext>
            </a:extLst>
          </p:cNvPr>
          <p:cNvSpPr>
            <a:spLocks noGrp="1"/>
          </p:cNvSpPr>
          <p:nvPr>
            <p:ph type="title"/>
          </p:nvPr>
        </p:nvSpPr>
        <p:spPr>
          <a:xfrm>
            <a:off x="677334" y="212652"/>
            <a:ext cx="8596668" cy="1701208"/>
          </a:xfrm>
        </p:spPr>
        <p:txBody>
          <a:bodyPr>
            <a:normAutofit/>
          </a:bodyPr>
          <a:lstStyle/>
          <a:p>
            <a:r>
              <a:rPr lang="en-GB" dirty="0"/>
              <a:t>1932 The Direct Airmail Service</a:t>
            </a:r>
            <a:br>
              <a:rPr lang="en-GB" dirty="0"/>
            </a:br>
            <a:r>
              <a:rPr lang="en-GB" sz="2000" dirty="0">
                <a:solidFill>
                  <a:schemeClr val="tx1"/>
                </a:solidFill>
                <a:latin typeface="Arial" panose="020B0604020202020204" pitchFamily="34" charset="0"/>
                <a:cs typeface="Arial" panose="020B0604020202020204" pitchFamily="34" charset="0"/>
              </a:rPr>
              <a:t>Imperial Airways included a stop at Limassol on its London – India Service from April 1932 (</a:t>
            </a:r>
            <a:r>
              <a:rPr lang="en-GB" sz="2000" i="1" dirty="0">
                <a:solidFill>
                  <a:schemeClr val="tx1"/>
                </a:solidFill>
                <a:latin typeface="Arial" panose="020B0604020202020204" pitchFamily="34" charset="0"/>
                <a:cs typeface="Arial" panose="020B0604020202020204" pitchFamily="34" charset="0"/>
              </a:rPr>
              <a:t>See Route Shown</a:t>
            </a:r>
            <a:r>
              <a:rPr lang="en-GB" sz="2000" dirty="0">
                <a:solidFill>
                  <a:schemeClr val="tx1"/>
                </a:solidFill>
                <a:latin typeface="Arial" panose="020B0604020202020204" pitchFamily="34" charset="0"/>
                <a:cs typeface="Arial" panose="020B0604020202020204" pitchFamily="34" charset="0"/>
              </a:rPr>
              <a:t>). From Brindisi the route was operated by Short S17 Flying Boats (</a:t>
            </a:r>
            <a:r>
              <a:rPr lang="en-GB" sz="2000" i="1" dirty="0">
                <a:solidFill>
                  <a:schemeClr val="tx1"/>
                </a:solidFill>
                <a:latin typeface="Arial" panose="020B0604020202020204" pitchFamily="34" charset="0"/>
                <a:cs typeface="Arial" panose="020B0604020202020204" pitchFamily="34" charset="0"/>
              </a:rPr>
              <a:t>see below</a:t>
            </a:r>
            <a:r>
              <a:rPr lang="en-GB" sz="2000" dirty="0">
                <a:solidFill>
                  <a:schemeClr val="tx1"/>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05940375-FAD0-47EC-97E4-71B44975FF65}"/>
              </a:ext>
            </a:extLst>
          </p:cNvPr>
          <p:cNvPicPr>
            <a:picLocks noChangeAspect="1"/>
          </p:cNvPicPr>
          <p:nvPr/>
        </p:nvPicPr>
        <p:blipFill>
          <a:blip r:embed="rId2"/>
          <a:stretch>
            <a:fillRect/>
          </a:stretch>
        </p:blipFill>
        <p:spPr>
          <a:xfrm>
            <a:off x="3329712" y="2107514"/>
            <a:ext cx="8706060" cy="4618075"/>
          </a:xfrm>
          <a:prstGeom prst="rect">
            <a:avLst/>
          </a:prstGeom>
        </p:spPr>
      </p:pic>
      <p:pic>
        <p:nvPicPr>
          <p:cNvPr id="9" name="Picture 8">
            <a:extLst>
              <a:ext uri="{FF2B5EF4-FFF2-40B4-BE49-F238E27FC236}">
                <a16:creationId xmlns:a16="http://schemas.microsoft.com/office/drawing/2014/main" id="{D50D0C6F-537F-49AD-B188-741C2124EC61}"/>
              </a:ext>
            </a:extLst>
          </p:cNvPr>
          <p:cNvPicPr>
            <a:picLocks noChangeAspect="1"/>
          </p:cNvPicPr>
          <p:nvPr/>
        </p:nvPicPr>
        <p:blipFill>
          <a:blip r:embed="rId3"/>
          <a:stretch>
            <a:fillRect/>
          </a:stretch>
        </p:blipFill>
        <p:spPr>
          <a:xfrm>
            <a:off x="230656" y="4284141"/>
            <a:ext cx="4096512" cy="2441448"/>
          </a:xfrm>
          <a:prstGeom prst="rect">
            <a:avLst/>
          </a:prstGeom>
        </p:spPr>
      </p:pic>
    </p:spTree>
    <p:extLst>
      <p:ext uri="{BB962C8B-B14F-4D97-AF65-F5344CB8AC3E}">
        <p14:creationId xmlns:p14="http://schemas.microsoft.com/office/powerpoint/2010/main" val="3965924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7486A-F0F7-4ECD-91DE-7D653E82242D}"/>
              </a:ext>
            </a:extLst>
          </p:cNvPr>
          <p:cNvSpPr>
            <a:spLocks noGrp="1"/>
          </p:cNvSpPr>
          <p:nvPr>
            <p:ph type="title"/>
          </p:nvPr>
        </p:nvSpPr>
        <p:spPr>
          <a:xfrm>
            <a:off x="677334" y="318977"/>
            <a:ext cx="8596668" cy="680484"/>
          </a:xfrm>
        </p:spPr>
        <p:txBody>
          <a:bodyPr/>
          <a:lstStyle/>
          <a:p>
            <a:r>
              <a:rPr lang="en-GB" dirty="0"/>
              <a:t>The 1</a:t>
            </a:r>
            <a:r>
              <a:rPr lang="en-GB" baseline="30000" dirty="0"/>
              <a:t>st</a:t>
            </a:r>
            <a:r>
              <a:rPr lang="en-GB" dirty="0"/>
              <a:t> Eastbound Flight</a:t>
            </a:r>
          </a:p>
        </p:txBody>
      </p:sp>
      <p:pic>
        <p:nvPicPr>
          <p:cNvPr id="5" name="Picture 4">
            <a:extLst>
              <a:ext uri="{FF2B5EF4-FFF2-40B4-BE49-F238E27FC236}">
                <a16:creationId xmlns:a16="http://schemas.microsoft.com/office/drawing/2014/main" id="{893C14F7-2EC8-475C-B081-421B9ED24727}"/>
              </a:ext>
            </a:extLst>
          </p:cNvPr>
          <p:cNvPicPr>
            <a:picLocks noChangeAspect="1"/>
          </p:cNvPicPr>
          <p:nvPr/>
        </p:nvPicPr>
        <p:blipFill>
          <a:blip r:embed="rId2"/>
          <a:stretch>
            <a:fillRect/>
          </a:stretch>
        </p:blipFill>
        <p:spPr>
          <a:xfrm>
            <a:off x="7517892" y="171858"/>
            <a:ext cx="4471416" cy="3069336"/>
          </a:xfrm>
          <a:prstGeom prst="rect">
            <a:avLst/>
          </a:prstGeom>
        </p:spPr>
      </p:pic>
      <p:pic>
        <p:nvPicPr>
          <p:cNvPr id="4" name="Picture 3">
            <a:extLst>
              <a:ext uri="{FF2B5EF4-FFF2-40B4-BE49-F238E27FC236}">
                <a16:creationId xmlns:a16="http://schemas.microsoft.com/office/drawing/2014/main" id="{D35B7F1C-E764-42E2-AD66-EB5154743BE8}"/>
              </a:ext>
            </a:extLst>
          </p:cNvPr>
          <p:cNvPicPr>
            <a:picLocks noChangeAspect="1"/>
          </p:cNvPicPr>
          <p:nvPr/>
        </p:nvPicPr>
        <p:blipFill>
          <a:blip r:embed="rId3"/>
          <a:stretch>
            <a:fillRect/>
          </a:stretch>
        </p:blipFill>
        <p:spPr>
          <a:xfrm>
            <a:off x="4171613" y="1602893"/>
            <a:ext cx="5422392" cy="3276600"/>
          </a:xfrm>
          <a:prstGeom prst="rect">
            <a:avLst/>
          </a:prstGeom>
        </p:spPr>
      </p:pic>
      <p:pic>
        <p:nvPicPr>
          <p:cNvPr id="9" name="Picture 8">
            <a:extLst>
              <a:ext uri="{FF2B5EF4-FFF2-40B4-BE49-F238E27FC236}">
                <a16:creationId xmlns:a16="http://schemas.microsoft.com/office/drawing/2014/main" id="{23D50D27-36CF-4FF1-898C-3AFA5F90054C}"/>
              </a:ext>
            </a:extLst>
          </p:cNvPr>
          <p:cNvPicPr>
            <a:picLocks noChangeAspect="1"/>
          </p:cNvPicPr>
          <p:nvPr/>
        </p:nvPicPr>
        <p:blipFill>
          <a:blip r:embed="rId4"/>
          <a:stretch>
            <a:fillRect/>
          </a:stretch>
        </p:blipFill>
        <p:spPr>
          <a:xfrm>
            <a:off x="6674837" y="3616807"/>
            <a:ext cx="5413248" cy="3139440"/>
          </a:xfrm>
          <a:prstGeom prst="rect">
            <a:avLst/>
          </a:prstGeom>
        </p:spPr>
      </p:pic>
      <p:sp>
        <p:nvSpPr>
          <p:cNvPr id="6" name="TextBox 5">
            <a:extLst>
              <a:ext uri="{FF2B5EF4-FFF2-40B4-BE49-F238E27FC236}">
                <a16:creationId xmlns:a16="http://schemas.microsoft.com/office/drawing/2014/main" id="{3D164A3F-5711-40BD-91CE-D51A3014239C}"/>
              </a:ext>
            </a:extLst>
          </p:cNvPr>
          <p:cNvSpPr txBox="1"/>
          <p:nvPr/>
        </p:nvSpPr>
        <p:spPr>
          <a:xfrm>
            <a:off x="297712" y="999461"/>
            <a:ext cx="7113181"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 1</a:t>
            </a:r>
            <a:r>
              <a:rPr lang="en-GB" baseline="30000" dirty="0">
                <a:latin typeface="Arial" panose="020B0604020202020204" pitchFamily="34" charset="0"/>
                <a:cs typeface="Arial" panose="020B0604020202020204" pitchFamily="34" charset="0"/>
              </a:rPr>
              <a:t>st</a:t>
            </a:r>
            <a:r>
              <a:rPr lang="en-GB" dirty="0">
                <a:latin typeface="Arial" panose="020B0604020202020204" pitchFamily="34" charset="0"/>
                <a:cs typeface="Arial" panose="020B0604020202020204" pitchFamily="34" charset="0"/>
              </a:rPr>
              <a:t> flight was operated by Flying Boat “Sylvanus” G-ABFB it landed at Limassol on 19</a:t>
            </a:r>
            <a:r>
              <a:rPr lang="en-GB" baseline="30000" dirty="0">
                <a:latin typeface="Arial" panose="020B0604020202020204" pitchFamily="34" charset="0"/>
                <a:cs typeface="Arial" panose="020B0604020202020204" pitchFamily="34" charset="0"/>
              </a:rPr>
              <a:t>th</a:t>
            </a:r>
            <a:r>
              <a:rPr lang="en-GB" dirty="0">
                <a:latin typeface="Arial" panose="020B0604020202020204" pitchFamily="34" charset="0"/>
                <a:cs typeface="Arial" panose="020B0604020202020204" pitchFamily="34" charset="0"/>
              </a:rPr>
              <a:t> April 1932</a:t>
            </a:r>
          </a:p>
        </p:txBody>
      </p:sp>
      <p:sp>
        <p:nvSpPr>
          <p:cNvPr id="7" name="TextBox 6">
            <a:extLst>
              <a:ext uri="{FF2B5EF4-FFF2-40B4-BE49-F238E27FC236}">
                <a16:creationId xmlns:a16="http://schemas.microsoft.com/office/drawing/2014/main" id="{1164A2FA-D078-41B8-A97E-EC60004E345D}"/>
              </a:ext>
            </a:extLst>
          </p:cNvPr>
          <p:cNvSpPr txBox="1"/>
          <p:nvPr/>
        </p:nvSpPr>
        <p:spPr>
          <a:xfrm>
            <a:off x="340242" y="1828800"/>
            <a:ext cx="3721395" cy="2862322"/>
          </a:xfrm>
          <a:prstGeom prst="rect">
            <a:avLst/>
          </a:prstGeom>
          <a:noFill/>
        </p:spPr>
        <p:txBody>
          <a:bodyPr wrap="square" rtlCol="0">
            <a:spAutoFit/>
          </a:bodyPr>
          <a:lstStyle/>
          <a:p>
            <a:pPr algn="just"/>
            <a:r>
              <a:rPr lang="en-GB" dirty="0"/>
              <a:t>A qty of mail was incorrectly dated 1931 not 1932 see example far right top.</a:t>
            </a:r>
          </a:p>
          <a:p>
            <a:pPr algn="just"/>
            <a:r>
              <a:rPr lang="en-GB" dirty="0"/>
              <a:t>The cover right stated life in Bugle on 15</a:t>
            </a:r>
            <a:r>
              <a:rPr lang="en-GB" baseline="30000" dirty="0"/>
              <a:t>th</a:t>
            </a:r>
            <a:r>
              <a:rPr lang="en-GB" dirty="0"/>
              <a:t> April 1932 and has no other postal markings – Fee was 3 ½ d inclusive plus 2 ½ d Registration fee.</a:t>
            </a:r>
          </a:p>
          <a:p>
            <a:pPr algn="just"/>
            <a:r>
              <a:rPr lang="en-GB" i="1" dirty="0">
                <a:solidFill>
                  <a:srgbClr val="0070C0"/>
                </a:solidFill>
              </a:rPr>
              <a:t>The above were part of 5 mail bags delivered by this flight</a:t>
            </a:r>
          </a:p>
        </p:txBody>
      </p:sp>
      <p:sp>
        <p:nvSpPr>
          <p:cNvPr id="8" name="TextBox 7">
            <a:extLst>
              <a:ext uri="{FF2B5EF4-FFF2-40B4-BE49-F238E27FC236}">
                <a16:creationId xmlns:a16="http://schemas.microsoft.com/office/drawing/2014/main" id="{34C509DF-9958-486B-A772-AF005A5D6197}"/>
              </a:ext>
            </a:extLst>
          </p:cNvPr>
          <p:cNvSpPr txBox="1"/>
          <p:nvPr/>
        </p:nvSpPr>
        <p:spPr>
          <a:xfrm>
            <a:off x="542260" y="5071730"/>
            <a:ext cx="5943600" cy="1477328"/>
          </a:xfrm>
          <a:prstGeom prst="rect">
            <a:avLst/>
          </a:prstGeom>
          <a:noFill/>
        </p:spPr>
        <p:txBody>
          <a:bodyPr wrap="square" rtlCol="0">
            <a:spAutoFit/>
          </a:bodyPr>
          <a:lstStyle/>
          <a:p>
            <a:r>
              <a:rPr lang="en-GB" i="1" dirty="0">
                <a:solidFill>
                  <a:srgbClr val="0070C0"/>
                </a:solidFill>
                <a:latin typeface="Arial" panose="020B0604020202020204" pitchFamily="34" charset="0"/>
                <a:cs typeface="Arial" panose="020B0604020202020204" pitchFamily="34" charset="0"/>
              </a:rPr>
              <a:t>The flight continued to Tiberius the same day with one mail bag added at Limassol.</a:t>
            </a:r>
          </a:p>
          <a:p>
            <a:pPr algn="just"/>
            <a:r>
              <a:rPr lang="en-GB" dirty="0">
                <a:latin typeface="Arial" panose="020B0604020202020204" pitchFamily="34" charset="0"/>
                <a:cs typeface="Arial" panose="020B0604020202020204" pitchFamily="34" charset="0"/>
              </a:rPr>
              <a:t>The cover right is correctly rated as 1 ½ piastres Imperial Letter Rate + 2 ½ piastres Registration Fee + 1 piaster Airmail Fee</a:t>
            </a:r>
          </a:p>
        </p:txBody>
      </p:sp>
    </p:spTree>
    <p:extLst>
      <p:ext uri="{BB962C8B-B14F-4D97-AF65-F5344CB8AC3E}">
        <p14:creationId xmlns:p14="http://schemas.microsoft.com/office/powerpoint/2010/main" val="2911844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D4DE3-3AD8-4845-AE94-DBFF7983202E}"/>
              </a:ext>
            </a:extLst>
          </p:cNvPr>
          <p:cNvSpPr>
            <a:spLocks noGrp="1"/>
          </p:cNvSpPr>
          <p:nvPr>
            <p:ph type="title"/>
          </p:nvPr>
        </p:nvSpPr>
        <p:spPr>
          <a:xfrm>
            <a:off x="677334" y="244550"/>
            <a:ext cx="8596668" cy="637952"/>
          </a:xfrm>
        </p:spPr>
        <p:txBody>
          <a:bodyPr>
            <a:normAutofit fontScale="90000"/>
          </a:bodyPr>
          <a:lstStyle/>
          <a:p>
            <a:r>
              <a:rPr lang="en-GB" dirty="0"/>
              <a:t>1st Westbound Flight</a:t>
            </a:r>
          </a:p>
        </p:txBody>
      </p:sp>
      <p:pic>
        <p:nvPicPr>
          <p:cNvPr id="4" name="Picture 3">
            <a:extLst>
              <a:ext uri="{FF2B5EF4-FFF2-40B4-BE49-F238E27FC236}">
                <a16:creationId xmlns:a16="http://schemas.microsoft.com/office/drawing/2014/main" id="{E27BBCB3-ECC8-46B6-BB2B-28E83C45CC64}"/>
              </a:ext>
            </a:extLst>
          </p:cNvPr>
          <p:cNvPicPr>
            <a:picLocks noChangeAspect="1"/>
          </p:cNvPicPr>
          <p:nvPr/>
        </p:nvPicPr>
        <p:blipFill>
          <a:blip r:embed="rId2"/>
          <a:stretch>
            <a:fillRect/>
          </a:stretch>
        </p:blipFill>
        <p:spPr>
          <a:xfrm>
            <a:off x="6524706" y="105687"/>
            <a:ext cx="5498592" cy="3584448"/>
          </a:xfrm>
          <a:prstGeom prst="rect">
            <a:avLst/>
          </a:prstGeom>
        </p:spPr>
      </p:pic>
      <p:pic>
        <p:nvPicPr>
          <p:cNvPr id="6" name="Picture 5">
            <a:extLst>
              <a:ext uri="{FF2B5EF4-FFF2-40B4-BE49-F238E27FC236}">
                <a16:creationId xmlns:a16="http://schemas.microsoft.com/office/drawing/2014/main" id="{658F4024-B334-4606-B9B4-D0E5ED7FB5AA}"/>
              </a:ext>
            </a:extLst>
          </p:cNvPr>
          <p:cNvPicPr>
            <a:picLocks noChangeAspect="1"/>
          </p:cNvPicPr>
          <p:nvPr/>
        </p:nvPicPr>
        <p:blipFill>
          <a:blip r:embed="rId3"/>
          <a:stretch>
            <a:fillRect/>
          </a:stretch>
        </p:blipFill>
        <p:spPr>
          <a:xfrm>
            <a:off x="4975668" y="3241017"/>
            <a:ext cx="5419344" cy="3511296"/>
          </a:xfrm>
          <a:prstGeom prst="rect">
            <a:avLst/>
          </a:prstGeom>
        </p:spPr>
      </p:pic>
      <p:pic>
        <p:nvPicPr>
          <p:cNvPr id="8" name="Picture 7">
            <a:extLst>
              <a:ext uri="{FF2B5EF4-FFF2-40B4-BE49-F238E27FC236}">
                <a16:creationId xmlns:a16="http://schemas.microsoft.com/office/drawing/2014/main" id="{31F2EC84-64AA-465E-B0C9-608383532E7D}"/>
              </a:ext>
            </a:extLst>
          </p:cNvPr>
          <p:cNvPicPr>
            <a:picLocks noChangeAspect="1"/>
          </p:cNvPicPr>
          <p:nvPr/>
        </p:nvPicPr>
        <p:blipFill>
          <a:blip r:embed="rId4"/>
          <a:stretch>
            <a:fillRect/>
          </a:stretch>
        </p:blipFill>
        <p:spPr>
          <a:xfrm>
            <a:off x="10575396" y="5359377"/>
            <a:ext cx="1325880" cy="1392936"/>
          </a:xfrm>
          <a:prstGeom prst="rect">
            <a:avLst/>
          </a:prstGeom>
        </p:spPr>
      </p:pic>
      <p:sp>
        <p:nvSpPr>
          <p:cNvPr id="9" name="TextBox 8">
            <a:extLst>
              <a:ext uri="{FF2B5EF4-FFF2-40B4-BE49-F238E27FC236}">
                <a16:creationId xmlns:a16="http://schemas.microsoft.com/office/drawing/2014/main" id="{C3EF18DE-DF2C-4BF4-A3D5-085030F60AC8}"/>
              </a:ext>
            </a:extLst>
          </p:cNvPr>
          <p:cNvSpPr txBox="1"/>
          <p:nvPr/>
        </p:nvSpPr>
        <p:spPr>
          <a:xfrm>
            <a:off x="212651" y="882502"/>
            <a:ext cx="6124354" cy="2031325"/>
          </a:xfrm>
          <a:prstGeom prst="rect">
            <a:avLst/>
          </a:prstGeom>
          <a:noFill/>
        </p:spPr>
        <p:txBody>
          <a:bodyPr wrap="square" rtlCol="0">
            <a:spAutoFit/>
          </a:bodyPr>
          <a:lstStyle/>
          <a:p>
            <a:pPr algn="just"/>
            <a:r>
              <a:rPr lang="en-GB" dirty="0">
                <a:latin typeface="Arial" panose="020B0604020202020204" pitchFamily="34" charset="0"/>
                <a:cs typeface="Arial" panose="020B0604020202020204" pitchFamily="34" charset="0"/>
              </a:rPr>
              <a:t>Recent research has discovered this flight was delayed at Basra for 23 hours &amp; did no reach Cyprus until 8.20 am Sunday April 32. </a:t>
            </a:r>
            <a:r>
              <a:rPr lang="en-GB" i="1" dirty="0">
                <a:solidFill>
                  <a:srgbClr val="0070C0"/>
                </a:solidFill>
                <a:latin typeface="Arial" panose="020B0604020202020204" pitchFamily="34" charset="0"/>
                <a:cs typeface="Arial" panose="020B0604020202020204" pitchFamily="34" charset="0"/>
              </a:rPr>
              <a:t>(According to local newspaper reports it carried no mail) </a:t>
            </a:r>
            <a:r>
              <a:rPr lang="en-GB" dirty="0">
                <a:latin typeface="Arial" panose="020B0604020202020204" pitchFamily="34" charset="0"/>
                <a:cs typeface="Arial" panose="020B0604020202020204" pitchFamily="34" charset="0"/>
              </a:rPr>
              <a:t>The cover right despite stating it is First Flight and dated 22 AP 32 could not have travelled on the 1</a:t>
            </a:r>
            <a:r>
              <a:rPr lang="en-GB" baseline="30000" dirty="0">
                <a:latin typeface="Arial" panose="020B0604020202020204" pitchFamily="34" charset="0"/>
                <a:cs typeface="Arial" panose="020B0604020202020204" pitchFamily="34" charset="0"/>
              </a:rPr>
              <a:t>st</a:t>
            </a:r>
            <a:r>
              <a:rPr lang="en-GB" dirty="0">
                <a:latin typeface="Arial" panose="020B0604020202020204" pitchFamily="34" charset="0"/>
                <a:cs typeface="Arial" panose="020B0604020202020204" pitchFamily="34" charset="0"/>
              </a:rPr>
              <a:t> Flight.</a:t>
            </a:r>
          </a:p>
          <a:p>
            <a:pPr algn="just"/>
            <a:endParaRPr lang="en-GB"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521A1D8-55DF-48E7-9DD6-267D03975CF9}"/>
              </a:ext>
            </a:extLst>
          </p:cNvPr>
          <p:cNvSpPr txBox="1"/>
          <p:nvPr/>
        </p:nvSpPr>
        <p:spPr>
          <a:xfrm>
            <a:off x="212650" y="2913827"/>
            <a:ext cx="4763018" cy="3416320"/>
          </a:xfrm>
          <a:prstGeom prst="rect">
            <a:avLst/>
          </a:prstGeom>
          <a:noFill/>
        </p:spPr>
        <p:txBody>
          <a:bodyPr wrap="square" rtlCol="0">
            <a:spAutoFit/>
          </a:bodyPr>
          <a:lstStyle/>
          <a:p>
            <a:pPr algn="just"/>
            <a:r>
              <a:rPr lang="en-GB" dirty="0">
                <a:latin typeface="Arial" panose="020B0604020202020204" pitchFamily="34" charset="0"/>
                <a:cs typeface="Arial" panose="020B0604020202020204" pitchFamily="34" charset="0"/>
              </a:rPr>
              <a:t>The aircraft was the same as that of the 1</a:t>
            </a:r>
            <a:r>
              <a:rPr lang="en-GB" baseline="30000" dirty="0">
                <a:latin typeface="Arial" panose="020B0604020202020204" pitchFamily="34" charset="0"/>
                <a:cs typeface="Arial" panose="020B0604020202020204" pitchFamily="34" charset="0"/>
              </a:rPr>
              <a:t>st</a:t>
            </a:r>
            <a:r>
              <a:rPr lang="en-GB" dirty="0">
                <a:latin typeface="Arial" panose="020B0604020202020204" pitchFamily="34" charset="0"/>
                <a:cs typeface="Arial" panose="020B0604020202020204" pitchFamily="34" charset="0"/>
              </a:rPr>
              <a:t> Eastbound Flight and took off at 09.35 am with 8 mail bags from Cyprus including that shown right, it was not cancelled in Athens until 25</a:t>
            </a:r>
            <a:r>
              <a:rPr lang="en-GB" baseline="30000" dirty="0">
                <a:latin typeface="Arial" panose="020B0604020202020204" pitchFamily="34" charset="0"/>
                <a:cs typeface="Arial" panose="020B0604020202020204" pitchFamily="34" charset="0"/>
              </a:rPr>
              <a:t>th</a:t>
            </a:r>
            <a:r>
              <a:rPr lang="en-GB" dirty="0">
                <a:latin typeface="Arial" panose="020B0604020202020204" pitchFamily="34" charset="0"/>
                <a:cs typeface="Arial" panose="020B0604020202020204" pitchFamily="34" charset="0"/>
              </a:rPr>
              <a:t> April and has been incorrectly cancelled with a Purple Air  Mail cancel it should have been Black.</a:t>
            </a:r>
          </a:p>
          <a:p>
            <a:pPr algn="just"/>
            <a:r>
              <a:rPr lang="en-GB" i="1" dirty="0">
                <a:solidFill>
                  <a:srgbClr val="0070C0"/>
                </a:solidFill>
                <a:latin typeface="Arial" panose="020B0604020202020204" pitchFamily="34" charset="0"/>
                <a:cs typeface="Arial" panose="020B0604020202020204" pitchFamily="34" charset="0"/>
              </a:rPr>
              <a:t>The Service was suspended on 1</a:t>
            </a:r>
            <a:r>
              <a:rPr lang="en-GB" i="1" baseline="30000" dirty="0">
                <a:solidFill>
                  <a:srgbClr val="0070C0"/>
                </a:solidFill>
                <a:latin typeface="Arial" panose="020B0604020202020204" pitchFamily="34" charset="0"/>
                <a:cs typeface="Arial" panose="020B0604020202020204" pitchFamily="34" charset="0"/>
              </a:rPr>
              <a:t>st</a:t>
            </a:r>
            <a:r>
              <a:rPr lang="en-GB" i="1" dirty="0">
                <a:solidFill>
                  <a:srgbClr val="0070C0"/>
                </a:solidFill>
                <a:latin typeface="Arial" panose="020B0604020202020204" pitchFamily="34" charset="0"/>
                <a:cs typeface="Arial" panose="020B0604020202020204" pitchFamily="34" charset="0"/>
              </a:rPr>
              <a:t> Oct 1932 due to difficulties of landing on The Sea of Galilee and routed further south via Alexandria. There were no direct airmail services to Cyprus until after WW2</a:t>
            </a:r>
          </a:p>
        </p:txBody>
      </p:sp>
    </p:spTree>
    <p:extLst>
      <p:ext uri="{BB962C8B-B14F-4D97-AF65-F5344CB8AC3E}">
        <p14:creationId xmlns:p14="http://schemas.microsoft.com/office/powerpoint/2010/main" val="398045826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415</TotalTime>
  <Words>1294</Words>
  <Application>Microsoft Office PowerPoint</Application>
  <PresentationFormat>Widescreen</PresentationFormat>
  <Paragraphs>70</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Trebuchet MS</vt:lpstr>
      <vt:lpstr>Wingdings 3</vt:lpstr>
      <vt:lpstr>Facet</vt:lpstr>
      <vt:lpstr>CYPRUS AIR MAIL 1920’s to 1950’s</vt:lpstr>
      <vt:lpstr>Cyprus Study Circle – SP03</vt:lpstr>
      <vt:lpstr>Early Airmail prior to 1932</vt:lpstr>
      <vt:lpstr>Early Airmail prior to 1932 - Cont.</vt:lpstr>
      <vt:lpstr>Early Airmail prior to 1932 - Cont</vt:lpstr>
      <vt:lpstr>Early Airmail prior to 1932 - Cont.</vt:lpstr>
      <vt:lpstr>1932 The Direct Airmail Service Imperial Airways included a stop at Limassol on its London – India Service from April 1932 (See Route Shown). From Brindisi the route was operated by Short S17 Flying Boats (see below).</vt:lpstr>
      <vt:lpstr>The 1st Eastbound Flight</vt:lpstr>
      <vt:lpstr>1st Westbound Flight</vt:lpstr>
      <vt:lpstr>Test Letters</vt:lpstr>
      <vt:lpstr>1935 SUMMER AIRMAIL SERVICE This was an Experimental Service the route was Cairo, Lydda and Nicosia operation was 4th Aug 1935 to 20th Oct 1935 the Route is shown below</vt:lpstr>
      <vt:lpstr>1936-39 Summer Only Service Was operated by MISR Airwork from 10th August 36 with a service as 1935 &amp; operated till 4th Oct 36. From 9th Sept 36 the service was extended to Baghdad. The Summer only service was repeated annually up to WW2</vt:lpstr>
      <vt:lpstr>Empire Airmail Scheme –On 27th June 1937 The Empire Air Scheme was introduced allowing 1st class rated mail to travel by air at the normal 1st class rate as Cyprus was not on any direct route it did not qualify.</vt:lpstr>
      <vt:lpstr>WARTIME SERVICES – Direct services to the UK and many other parts of the world became impossible by Air. From 2nd Aug 1940 mail was carried by sea to Egypt them by Air to Durban then by sea using shipping still operating in the Atlantic.</vt:lpstr>
      <vt:lpstr>THE AIRGRAPH SERVICE</vt:lpstr>
      <vt:lpstr>POST WW2 ERA – Direct Airmail Services commenced 1st May 1944 operated by B.O.A.C. the postal rate was 11 piastres/ ½ oz. In January 1950 a new rate of 2 ½ piastres . ½ oz was introduced for 2nd Class Mail Censorship was still being used in some parts of the world.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CYPRUS STUDY CIRCLE Memory Stick</dc:title>
  <dc:creator>44771</dc:creator>
  <cp:lastModifiedBy>44771</cp:lastModifiedBy>
  <cp:revision>59</cp:revision>
  <dcterms:created xsi:type="dcterms:W3CDTF">2020-07-05T08:55:29Z</dcterms:created>
  <dcterms:modified xsi:type="dcterms:W3CDTF">2020-12-08T14:43:07Z</dcterms:modified>
</cp:coreProperties>
</file>